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7" r:id="rId3"/>
    <p:sldMasterId id="2147483705" r:id="rId4"/>
    <p:sldMasterId id="2147483728" r:id="rId5"/>
  </p:sldMasterIdLst>
  <p:notesMasterIdLst>
    <p:notesMasterId r:id="rId52"/>
  </p:notesMasterIdLst>
  <p:sldIdLst>
    <p:sldId id="258" r:id="rId6"/>
    <p:sldId id="261" r:id="rId7"/>
    <p:sldId id="263" r:id="rId8"/>
    <p:sldId id="318" r:id="rId9"/>
    <p:sldId id="316" r:id="rId10"/>
    <p:sldId id="317"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79" r:id="rId28"/>
    <p:sldId id="281" r:id="rId29"/>
    <p:sldId id="282" r:id="rId30"/>
    <p:sldId id="283" r:id="rId31"/>
    <p:sldId id="284" r:id="rId32"/>
    <p:sldId id="285" r:id="rId33"/>
    <p:sldId id="286" r:id="rId34"/>
    <p:sldId id="287" r:id="rId35"/>
    <p:sldId id="304" r:id="rId36"/>
    <p:sldId id="305" r:id="rId37"/>
    <p:sldId id="292" r:id="rId38"/>
    <p:sldId id="301" r:id="rId39"/>
    <p:sldId id="308" r:id="rId40"/>
    <p:sldId id="309" r:id="rId41"/>
    <p:sldId id="302" r:id="rId42"/>
    <p:sldId id="310" r:id="rId43"/>
    <p:sldId id="311" r:id="rId44"/>
    <p:sldId id="312" r:id="rId45"/>
    <p:sldId id="313" r:id="rId46"/>
    <p:sldId id="297" r:id="rId47"/>
    <p:sldId id="314" r:id="rId48"/>
    <p:sldId id="306" r:id="rId49"/>
    <p:sldId id="307" r:id="rId50"/>
    <p:sldId id="29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CA8A19-46A4-4AA3-B980-30B8ABF6B0F3}">
          <p14:sldIdLst>
            <p14:sldId id="258"/>
            <p14:sldId id="261"/>
            <p14:sldId id="263"/>
            <p14:sldId id="318"/>
            <p14:sldId id="316"/>
            <p14:sldId id="317"/>
            <p14:sldId id="264"/>
            <p14:sldId id="265"/>
            <p14:sldId id="266"/>
            <p14:sldId id="267"/>
            <p14:sldId id="268"/>
            <p14:sldId id="269"/>
            <p14:sldId id="270"/>
            <p14:sldId id="271"/>
            <p14:sldId id="272"/>
            <p14:sldId id="273"/>
            <p14:sldId id="274"/>
            <p14:sldId id="275"/>
            <p14:sldId id="276"/>
            <p14:sldId id="277"/>
            <p14:sldId id="278"/>
            <p14:sldId id="280"/>
            <p14:sldId id="279"/>
            <p14:sldId id="281"/>
            <p14:sldId id="282"/>
            <p14:sldId id="283"/>
            <p14:sldId id="284"/>
            <p14:sldId id="285"/>
            <p14:sldId id="286"/>
            <p14:sldId id="287"/>
          </p14:sldIdLst>
        </p14:section>
        <p14:section name="Lab Introduction" id="{CE05FB2E-174D-44A0-982E-AD2E1B1EF3FF}">
          <p14:sldIdLst>
            <p14:sldId id="304"/>
            <p14:sldId id="305"/>
            <p14:sldId id="292"/>
            <p14:sldId id="301"/>
            <p14:sldId id="308"/>
            <p14:sldId id="309"/>
            <p14:sldId id="302"/>
            <p14:sldId id="310"/>
            <p14:sldId id="311"/>
            <p14:sldId id="312"/>
            <p14:sldId id="313"/>
            <p14:sldId id="297"/>
            <p14:sldId id="314"/>
            <p14:sldId id="306"/>
            <p14:sldId id="30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87" d="100"/>
          <a:sy n="87" d="100"/>
        </p:scale>
        <p:origin x="9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9D00B-7738-49E1-AD54-14D6EA747EC4}" type="datetimeFigureOut">
              <a:rPr lang="en-US" smtClean="0"/>
              <a:t>11/5/2016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3EA07-5A88-4D1B-98F8-083EE2198639}" type="slidenum">
              <a:rPr lang="en-US" smtClean="0"/>
              <a:t>‹#›</a:t>
            </a:fld>
            <a:endParaRPr lang="en-US"/>
          </a:p>
        </p:txBody>
      </p:sp>
    </p:spTree>
    <p:extLst>
      <p:ext uri="{BB962C8B-B14F-4D97-AF65-F5344CB8AC3E}">
        <p14:creationId xmlns:p14="http://schemas.microsoft.com/office/powerpoint/2010/main" val="2990232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endParaRPr lang="en-US" dirty="0"/>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8264C94A-5C3A-4B46-867A-C9F3F60067D9}" type="slidenum">
              <a:rPr lang="en-US" sz="1200">
                <a:solidFill>
                  <a:prstClr val="black"/>
                </a:solidFill>
                <a:latin typeface="Calibri" charset="0"/>
              </a:rPr>
              <a:pPr eaLnBrk="1" hangingPunct="1"/>
              <a:t>1</a:t>
            </a:fld>
            <a:endParaRPr lang="en-US" sz="1200">
              <a:solidFill>
                <a:prstClr val="black"/>
              </a:solidFill>
              <a:latin typeface="Calibri" charset="0"/>
            </a:endParaRPr>
          </a:p>
        </p:txBody>
      </p:sp>
    </p:spTree>
    <p:extLst>
      <p:ext uri="{BB962C8B-B14F-4D97-AF65-F5344CB8AC3E}">
        <p14:creationId xmlns:p14="http://schemas.microsoft.com/office/powerpoint/2010/main" val="2898947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F07D68-3273-4122-ADCC-FCE539B93FF8}" type="slidenum">
              <a:rPr lang="en-GB" smtClean="0"/>
              <a:t>26</a:t>
            </a:fld>
            <a:endParaRPr lang="en-GB"/>
          </a:p>
        </p:txBody>
      </p:sp>
    </p:spTree>
    <p:extLst>
      <p:ext uri="{BB962C8B-B14F-4D97-AF65-F5344CB8AC3E}">
        <p14:creationId xmlns:p14="http://schemas.microsoft.com/office/powerpoint/2010/main" val="167627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11/5/2016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6960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B1AD7A-8DF3-4DCE-960D-1DF5B9856A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1922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17D118-1690-458F-B4D2-F9DA5D6F50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11/5/2016 8:41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5383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r>
              <a:rPr lang="en-US" dirty="0"/>
              <a:t>With</a:t>
            </a:r>
            <a:r>
              <a:rPr lang="en-US" baseline="0" dirty="0"/>
              <a:t> an increase in data….people are trying to do a lot more with their data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729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James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11/5/2016 8:44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876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39570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1863" rtl="0" eaLnBrk="0" fontAlgn="base" latinLnBrk="0" hangingPunct="0">
              <a:lnSpc>
                <a:spcPct val="100000"/>
              </a:lnSpc>
              <a:spcBef>
                <a:spcPct val="30000"/>
              </a:spcBef>
              <a:spcAft>
                <a:spcPct val="0"/>
              </a:spcAft>
              <a:buClrTx/>
              <a:buSzTx/>
              <a:buFontTx/>
              <a:buChar char="-"/>
              <a:tabLst/>
              <a:defRPr/>
            </a:pPr>
            <a:r>
              <a:rPr lang="en-US" dirty="0"/>
              <a:t>Going from ETL</a:t>
            </a:r>
            <a:r>
              <a:rPr lang="en-US" baseline="0" dirty="0"/>
              <a:t> to ELT</a:t>
            </a:r>
          </a:p>
          <a:p>
            <a:pPr marL="171450" marR="0" indent="-171450" algn="l" defTabSz="931863" rtl="0" eaLnBrk="0" fontAlgn="base" latinLnBrk="0" hangingPunct="0">
              <a:lnSpc>
                <a:spcPct val="100000"/>
              </a:lnSpc>
              <a:spcBef>
                <a:spcPct val="30000"/>
              </a:spcBef>
              <a:spcAft>
                <a:spcPct val="0"/>
              </a:spcAft>
              <a:buClrTx/>
              <a:buSzTx/>
              <a:buFontTx/>
              <a:buChar char="-"/>
              <a:tabLst/>
              <a:defRPr/>
            </a:pPr>
            <a:r>
              <a:rPr lang="en-US" baseline="0" dirty="0"/>
              <a:t>Number and types of sources and sinks are changing</a:t>
            </a:r>
          </a:p>
          <a:p>
            <a:pPr marL="171450" marR="0" indent="-171450" algn="l" defTabSz="931863" rtl="0" eaLnBrk="0" fontAlgn="base" latinLnBrk="0" hangingPunct="0">
              <a:lnSpc>
                <a:spcPct val="100000"/>
              </a:lnSpc>
              <a:spcBef>
                <a:spcPct val="30000"/>
              </a:spcBef>
              <a:spcAft>
                <a:spcPct val="0"/>
              </a:spcAft>
              <a:buClrTx/>
              <a:buSzTx/>
              <a:buFontTx/>
              <a:buChar char="-"/>
              <a:tabLst/>
              <a:defRPr/>
            </a:pPr>
            <a:r>
              <a:rPr lang="en-US" baseline="0" dirty="0"/>
              <a:t>Talk about why we need different OLTP and OLAP stores/engines</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42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B1AD7A-8DF3-4DCE-960D-1DF5B9856A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637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B1AD7A-8DF3-4DCE-960D-1DF5B9856A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8117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B3EF993-8A67-4480-A131-804F07D26B0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98633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20</a:t>
            </a:fld>
            <a:endParaRPr lang="en-US" dirty="0"/>
          </a:p>
        </p:txBody>
      </p:sp>
    </p:spTree>
    <p:extLst>
      <p:ext uri="{BB962C8B-B14F-4D97-AF65-F5344CB8AC3E}">
        <p14:creationId xmlns:p14="http://schemas.microsoft.com/office/powerpoint/2010/main" val="336943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7.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368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8760041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ed Blue-Blank">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3299027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Blue- Big Word or Statemen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9787" y="3005385"/>
            <a:ext cx="9388798" cy="2353799"/>
          </a:xfrm>
        </p:spPr>
        <p:txBody>
          <a:bodyPr/>
          <a:lstStyle>
            <a:lvl1pPr marL="0" indent="0" algn="l">
              <a:buNone/>
              <a:defRPr sz="7842" spc="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a:t>
            </a:r>
            <a:r>
              <a:rPr lang="en-US"/>
              <a:t>text styles</a:t>
            </a:r>
            <a:endParaRPr lang="en-US" dirty="0"/>
          </a:p>
        </p:txBody>
      </p:sp>
      <p:pic>
        <p:nvPicPr>
          <p:cNvPr id="3" name="Picture 2"/>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16910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ght Blue- 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l="26841" t="54354" r="18759" b="20938"/>
          <a:stretch/>
        </p:blipFill>
        <p:spPr>
          <a:xfrm>
            <a:off x="7154887" y="0"/>
            <a:ext cx="5037113" cy="2239938"/>
          </a:xfrm>
          <a:prstGeom prst="rect">
            <a:avLst/>
          </a:prstGeom>
        </p:spPr>
      </p:pic>
    </p:spTree>
    <p:extLst>
      <p:ext uri="{BB962C8B-B14F-4D97-AF65-F5344CB8AC3E}">
        <p14:creationId xmlns:p14="http://schemas.microsoft.com/office/powerpoint/2010/main" val="242315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ght Blue -Title &amp; Content-bullet">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52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395379459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ight Blue - Title &amp; Content">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9240" y="289511"/>
            <a:ext cx="11655840" cy="899665"/>
          </a:xfrm>
        </p:spPr>
        <p:txBody>
          <a:bodyPr/>
          <a:lstStyle/>
          <a:p>
            <a:r>
              <a:rPr lang="en-US"/>
              <a:t>Click to edit Master title style</a:t>
            </a:r>
            <a:endParaRPr lang="en-US" dirty="0"/>
          </a:p>
        </p:txBody>
      </p:sp>
      <p:sp>
        <p:nvSpPr>
          <p:cNvPr id="7"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3692558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ght Blue-Two Column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24360578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ight Blue-Two Column Bullet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66454472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 Blue-Title and Cha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240" y="1734540"/>
            <a:ext cx="9953611" cy="2055306"/>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764329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 Blue-50-50 Right Phot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7417" y="1217195"/>
            <a:ext cx="5340371" cy="1973570"/>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6" name="Picture 5"/>
          <p:cNvPicPr>
            <a:picLocks noChangeAspect="1"/>
          </p:cNvPicPr>
          <p:nvPr userDrawn="1"/>
        </p:nvPicPr>
        <p:blipFill rotWithShape="1">
          <a:blip r:embed="rId3">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295167952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ight Blue-Blank">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56398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33874248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130494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54579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682823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sz="3921">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42331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l="65384" t="42990" r="12315" b="23622"/>
          <a:stretch/>
        </p:blipFill>
        <p:spPr>
          <a:xfrm>
            <a:off x="7998439"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520552"/>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84964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7379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70209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413887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471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79266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5717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8637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2087894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53950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50575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512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75545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7376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80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84832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7313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665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819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CED2AA-9E0D-4419-B0A6-8793B0CA4AEC}"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629146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59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367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368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71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213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3296931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568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l="65384" t="42990" r="12315" b="23622"/>
          <a:stretch/>
        </p:blipFill>
        <p:spPr>
          <a:xfrm>
            <a:off x="7998439"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520552"/>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652833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6189247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421025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CED2AA-9E0D-4419-B0A6-8793B0CA4AEC}" type="datetimeFigureOut">
              <a:rPr lang="en-US" smtClean="0"/>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372257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34343659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C0EEA2-79F8-4965-9697-5FC9DE31EE10}" type="datetimeFigureOut">
              <a:rPr lang="en-GB" smtClean="0"/>
              <a:t>05/11/2016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31064453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C0EEA2-79F8-4965-9697-5FC9DE31EE10}" type="datetimeFigureOut">
              <a:rPr lang="en-GB" smtClean="0"/>
              <a:t>05/11/2016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43874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C0EEA2-79F8-4965-9697-5FC9DE31EE10}" type="datetimeFigureOut">
              <a:rPr lang="en-GB" smtClean="0"/>
              <a:t>05/11/2016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2367235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0EEA2-79F8-4965-9697-5FC9DE31EE10}" type="datetimeFigureOut">
              <a:rPr lang="en-GB" smtClean="0"/>
              <a:t>05/11/2016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2067088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C0EEA2-79F8-4965-9697-5FC9DE31EE10}" type="datetimeFigureOut">
              <a:rPr lang="en-GB" smtClean="0"/>
              <a:t>05/11/2016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8459407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C0EEA2-79F8-4965-9697-5FC9DE31EE10}" type="datetimeFigureOut">
              <a:rPr lang="en-GB" smtClean="0"/>
              <a:t>05/11/2016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376617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20949257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0EEA2-79F8-4965-9697-5FC9DE31EE10}"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482484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Only - Graphic Bottom">
    <p:bg>
      <p:bgPr>
        <a:solidFill>
          <a:srgbClr val="1574B8"/>
        </a:solidFill>
        <a:effectLst/>
      </p:bgPr>
    </p:bg>
    <p:spTree>
      <p:nvGrpSpPr>
        <p:cNvPr id="1" name=""/>
        <p:cNvGrpSpPr/>
        <p:nvPr/>
      </p:nvGrpSpPr>
      <p:grpSpPr>
        <a:xfrm>
          <a:off x="0" y="0"/>
          <a:ext cx="0" cy="0"/>
          <a:chOff x="0" y="0"/>
          <a:chExt cx="0" cy="0"/>
        </a:xfrm>
      </p:grpSpPr>
      <p:pic>
        <p:nvPicPr>
          <p:cNvPr id="2050" name="Picture 2" descr="C:\Users\rickra\AppData\Local\Temp\SNAGHTML319bb5.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endParaRPr lang="en-US" dirty="0"/>
          </a:p>
        </p:txBody>
      </p:sp>
      <p:pic>
        <p:nvPicPr>
          <p:cNvPr id="4" name="Picture 2" descr="C:\Users\rickra\AppData\Local\Temp\SNAGHTML319bb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8393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CED2AA-9E0D-4419-B0A6-8793B0CA4AEC}" type="datetimeFigureOut">
              <a:rPr lang="en-US" smtClean="0"/>
              <a:t>11/5/2016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9000134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 Graphic Bottom">
    <p:bg>
      <p:bgPr>
        <a:solidFill>
          <a:srgbClr val="1574B8"/>
        </a:solidFill>
        <a:effectLst/>
      </p:bgPr>
    </p:bg>
    <p:spTree>
      <p:nvGrpSpPr>
        <p:cNvPr id="1" name=""/>
        <p:cNvGrpSpPr/>
        <p:nvPr/>
      </p:nvGrpSpPr>
      <p:grpSpPr>
        <a:xfrm>
          <a:off x="0" y="0"/>
          <a:ext cx="0" cy="0"/>
          <a:chOff x="0" y="0"/>
          <a:chExt cx="0" cy="0"/>
        </a:xfrm>
      </p:grpSpPr>
      <p:pic>
        <p:nvPicPr>
          <p:cNvPr id="2050" name="Picture 2" descr="C:\Users\rickra\AppData\Local\Temp\SNAGHTML319bb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370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8461195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341634610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2699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3216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22890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730197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32345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6915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10306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CED2AA-9E0D-4419-B0A6-8793B0CA4AEC}" type="datetimeFigureOut">
              <a:rPr lang="en-US" smtClean="0"/>
              <a:t>11/5/2016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35959743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9705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380982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04887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84609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78341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9098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84970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55562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7622669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7395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ED2AA-9E0D-4419-B0A6-8793B0CA4AEC}" type="datetimeFigureOut">
              <a:rPr lang="en-US" smtClean="0"/>
              <a:t>11/5/2016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8061200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8398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010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6204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086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9094898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1920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15766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191998" cy="6355247"/>
          </a:xfrm>
          <a:prstGeom prst="rect">
            <a:avLst/>
          </a:prstGeom>
        </p:spPr>
      </p:pic>
      <p:sp>
        <p:nvSpPr>
          <p:cNvPr id="9" name="Rectangle 8"/>
          <p:cNvSpPr/>
          <p:nvPr userDrawn="1"/>
        </p:nvSpPr>
        <p:spPr bwMode="auto">
          <a:xfrm>
            <a:off x="-3" y="0"/>
            <a:ext cx="4004345" cy="2084172"/>
          </a:xfrm>
          <a:prstGeom prst="rect">
            <a:avLst/>
          </a:prstGeom>
          <a:gradFill flip="none" rotWithShape="1">
            <a:gsLst>
              <a:gs pos="34000">
                <a:srgbClr val="000000">
                  <a:alpha val="70000"/>
                </a:srgbClr>
              </a:gs>
              <a:gs pos="6000">
                <a:srgbClr val="000000">
                  <a:alpha val="60000"/>
                </a:srgbClr>
              </a:gs>
              <a:gs pos="6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3877276"/>
            <a:ext cx="12191999" cy="2980724"/>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81219" y="4422884"/>
            <a:ext cx="8561456" cy="1965049"/>
          </a:xfrm>
          <a:prstGeom prst="rect">
            <a:avLst/>
          </a:prstGeom>
        </p:spPr>
      </p:pic>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2" name="Freeform 11"/>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222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X Theme Slid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423"/>
            <a:ext cx="12190271" cy="6857999"/>
          </a:xfrm>
          <a:prstGeom prst="rect">
            <a:avLst/>
          </a:prstGeom>
        </p:spPr>
      </p:pic>
    </p:spTree>
    <p:extLst>
      <p:ext uri="{BB962C8B-B14F-4D97-AF65-F5344CB8AC3E}">
        <p14:creationId xmlns:p14="http://schemas.microsoft.com/office/powerpoint/2010/main" val="17711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rgbClr val="002050"/>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2001" cy="6858973"/>
          </a:xfrm>
          <a:prstGeom prst="rect">
            <a:avLst/>
          </a:prstGeom>
        </p:spPr>
      </p:pic>
      <p:sp>
        <p:nvSpPr>
          <p:cNvPr id="9" name="Title 1"/>
          <p:cNvSpPr>
            <a:spLocks noGrp="1"/>
          </p:cNvSpPr>
          <p:nvPr>
            <p:ph type="title" hasCustomPrompt="1"/>
          </p:nvPr>
        </p:nvSpPr>
        <p:spPr bwMode="auto">
          <a:xfrm>
            <a:off x="448602" y="2084173"/>
            <a:ext cx="6276530" cy="1793104"/>
          </a:xfrm>
          <a:noFill/>
        </p:spPr>
        <p:txBody>
          <a:bodyPr lIns="146304" tIns="91440" rIns="146304" bIns="91440" anchor="t" anchorCtr="0"/>
          <a:lstStyle>
            <a:lvl1pPr>
              <a:defRPr sz="5294" spc="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46982" y="3883635"/>
            <a:ext cx="6276530" cy="1793104"/>
          </a:xfrm>
        </p:spPr>
        <p:txBody>
          <a:bodyPr tIns="109728" bIns="109728">
            <a:noAutofit/>
          </a:bodyPr>
          <a:lstStyle>
            <a:lvl1pPr marL="0" indent="0">
              <a:spcBef>
                <a:spcPts val="0"/>
              </a:spcBef>
              <a:buNone/>
              <a:defRPr sz="3137" spc="0">
                <a:solidFill>
                  <a:srgbClr val="73A0B3"/>
                </a:solidFill>
              </a:defRPr>
            </a:lvl1pPr>
          </a:lstStyle>
          <a:p>
            <a:pPr lvl="0"/>
            <a:r>
              <a:rPr lang="en-US" dirty="0"/>
              <a:t>Speaker Name</a:t>
            </a:r>
          </a:p>
        </p:txBody>
      </p:sp>
    </p:spTree>
    <p:extLst>
      <p:ext uri="{BB962C8B-B14F-4D97-AF65-F5344CB8AC3E}">
        <p14:creationId xmlns:p14="http://schemas.microsoft.com/office/powerpoint/2010/main" val="191910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CED2AA-9E0D-4419-B0A6-8793B0CA4AEC}" type="datetimeFigureOut">
              <a:rPr lang="en-US" smtClean="0"/>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9265674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ample Big Word or Statem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2001" cy="6858973"/>
          </a:xfrm>
          <a:prstGeom prst="rect">
            <a:avLst/>
          </a:prstGeom>
        </p:spPr>
      </p:pic>
      <p:sp>
        <p:nvSpPr>
          <p:cNvPr id="9" name="Title 1"/>
          <p:cNvSpPr>
            <a:spLocks noGrp="1"/>
          </p:cNvSpPr>
          <p:nvPr>
            <p:ph type="title" hasCustomPrompt="1"/>
          </p:nvPr>
        </p:nvSpPr>
        <p:spPr bwMode="auto">
          <a:xfrm>
            <a:off x="660379" y="2299360"/>
            <a:ext cx="5885453" cy="1793104"/>
          </a:xfrm>
          <a:noFill/>
        </p:spPr>
        <p:txBody>
          <a:bodyPr lIns="146304" tIns="91440" rIns="146304" bIns="91440" anchor="t" anchorCtr="0"/>
          <a:lstStyle>
            <a:lvl1pPr>
              <a:defRPr sz="5882" spc="0" baseline="0">
                <a:solidFill>
                  <a:schemeClr val="tx1"/>
                </a:solidFill>
              </a:defRPr>
            </a:lvl1pPr>
          </a:lstStyle>
          <a:p>
            <a:r>
              <a:rPr lang="en-US" dirty="0"/>
              <a:t>Sample Big Word or Statement</a:t>
            </a:r>
          </a:p>
        </p:txBody>
      </p:sp>
    </p:spTree>
    <p:extLst>
      <p:ext uri="{BB962C8B-B14F-4D97-AF65-F5344CB8AC3E}">
        <p14:creationId xmlns:p14="http://schemas.microsoft.com/office/powerpoint/2010/main" val="98728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2001" cy="6858973"/>
          </a:xfrm>
          <a:prstGeom prst="rect">
            <a:avLst/>
          </a:prstGeom>
        </p:spPr>
      </p:pic>
      <p:sp>
        <p:nvSpPr>
          <p:cNvPr id="2" name="Title 1"/>
          <p:cNvSpPr>
            <a:spLocks noGrp="1"/>
          </p:cNvSpPr>
          <p:nvPr>
            <p:ph type="title" hasCustomPrompt="1"/>
          </p:nvPr>
        </p:nvSpPr>
        <p:spPr>
          <a:xfrm>
            <a:off x="472432" y="3455734"/>
            <a:ext cx="9859116" cy="1158793"/>
          </a:xfrm>
          <a:noFill/>
        </p:spPr>
        <p:txBody>
          <a:bodyPr tIns="91440" bIns="91440" anchor="t" anchorCtr="0">
            <a:spAutoFit/>
          </a:bodyPr>
          <a:lstStyle>
            <a:lvl1pPr>
              <a:defRPr lang="en-US" sz="7058" b="0" kern="1200" cap="none" spc="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9892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2001" cy="6858973"/>
          </a:xfrm>
          <a:prstGeom prst="rect">
            <a:avLst/>
          </a:prstGeom>
        </p:spPr>
      </p:pic>
      <p:sp>
        <p:nvSpPr>
          <p:cNvPr id="2" name="Title 1"/>
          <p:cNvSpPr>
            <a:spLocks noGrp="1"/>
          </p:cNvSpPr>
          <p:nvPr>
            <p:ph type="title" hasCustomPrompt="1"/>
          </p:nvPr>
        </p:nvSpPr>
        <p:spPr>
          <a:xfrm>
            <a:off x="442837" y="3470449"/>
            <a:ext cx="11653523" cy="1158793"/>
          </a:xfrm>
          <a:noFill/>
        </p:spPr>
        <p:txBody>
          <a:bodyPr tIns="91440" bIns="91440" anchor="t" anchorCtr="0">
            <a:spAutoFit/>
          </a:bodyPr>
          <a:lstStyle>
            <a:lvl1pPr>
              <a:defRPr sz="7058" spc="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9531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ark Blue- Big Word or Statement">
    <p:bg>
      <p:bgPr>
        <a:solidFill>
          <a:srgbClr val="00205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9787" y="3005385"/>
            <a:ext cx="9388798" cy="2353799"/>
          </a:xfrm>
        </p:spPr>
        <p:txBody>
          <a:bodyPr/>
          <a:lstStyle>
            <a:lvl1pPr marL="0" indent="0" algn="l">
              <a:buNone/>
              <a:defRPr sz="7842" spc="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a:t>
            </a:r>
            <a:r>
              <a:rPr lang="en-US"/>
              <a:t>text styles</a:t>
            </a:r>
            <a:endParaRPr lang="en-US" dirty="0"/>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79899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title only">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l="26841" t="54354" r="18759" b="20938"/>
          <a:stretch/>
        </p:blipFill>
        <p:spPr>
          <a:xfrm>
            <a:off x="7154887" y="0"/>
            <a:ext cx="5037113" cy="2239938"/>
          </a:xfrm>
          <a:prstGeom prst="rect">
            <a:avLst/>
          </a:prstGeom>
        </p:spPr>
      </p:pic>
    </p:spTree>
    <p:extLst>
      <p:ext uri="{BB962C8B-B14F-4D97-AF65-F5344CB8AC3E}">
        <p14:creationId xmlns:p14="http://schemas.microsoft.com/office/powerpoint/2010/main" val="35121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Blue -Title &amp; Content-bullet">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52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4544799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ark Blue - Title &amp; Content">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9240" y="289511"/>
            <a:ext cx="11655840" cy="899665"/>
          </a:xfrm>
        </p:spPr>
        <p:txBody>
          <a:bodyPr/>
          <a:lstStyle/>
          <a:p>
            <a:r>
              <a:rPr lang="en-US"/>
              <a:t>Click to edit Master title style</a:t>
            </a:r>
            <a:endParaRPr lang="en-US" dirty="0"/>
          </a:p>
        </p:txBody>
      </p:sp>
      <p:sp>
        <p:nvSpPr>
          <p:cNvPr id="7"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83660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Two Column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49810043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lue-Two Column Bullet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5175894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lue-Title and Char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240" y="1734540"/>
            <a:ext cx="9953611" cy="2055306"/>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3171766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CED2AA-9E0D-4419-B0A6-8793B0CA4AEC}" type="datetimeFigureOut">
              <a:rPr lang="en-US" smtClean="0"/>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21602879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ark Blue-50-50 Right Photo Layou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7417" y="1217195"/>
            <a:ext cx="5340371" cy="1973570"/>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4" name="Picture 3"/>
          <p:cNvPicPr>
            <a:picLocks noChangeAspect="1"/>
          </p:cNvPicPr>
          <p:nvPr userDrawn="1"/>
        </p:nvPicPr>
        <p:blipFill rotWithShape="1">
          <a:blip r:embed="rId3">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253393666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ark Blue-Blan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1094686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ed Blue- Big Word or Statemen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9787" y="3005385"/>
            <a:ext cx="9388798" cy="2353799"/>
          </a:xfrm>
        </p:spPr>
        <p:txBody>
          <a:bodyPr/>
          <a:lstStyle>
            <a:lvl1pPr marL="0" indent="0" algn="l">
              <a:buNone/>
              <a:defRPr sz="7842" spc="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a:t>
            </a:r>
            <a:r>
              <a:rPr lang="en-US"/>
              <a:t>text styles</a:t>
            </a:r>
            <a:endParaRPr lang="en-US" dirty="0"/>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6923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ed 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l="26841" t="54354" r="18759" b="20938"/>
          <a:stretch/>
        </p:blipFill>
        <p:spPr>
          <a:xfrm>
            <a:off x="7154887" y="0"/>
            <a:ext cx="5037113" cy="2239938"/>
          </a:xfrm>
          <a:prstGeom prst="rect">
            <a:avLst/>
          </a:prstGeom>
        </p:spPr>
      </p:pic>
    </p:spTree>
    <p:extLst>
      <p:ext uri="{BB962C8B-B14F-4D97-AF65-F5344CB8AC3E}">
        <p14:creationId xmlns:p14="http://schemas.microsoft.com/office/powerpoint/2010/main" val="27643870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ed Blue -Title &amp; Content-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52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60707090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ed Blu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25501041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ed Blu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405130954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ed Blue-Two Column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1049880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d Blue-Title and Char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240" y="1734540"/>
            <a:ext cx="9953611" cy="2055306"/>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10685" t="4450" r="33816" b="10111"/>
          <a:stretch/>
        </p:blipFill>
        <p:spPr>
          <a:xfrm>
            <a:off x="6378370" y="-21734"/>
            <a:ext cx="5859175" cy="6945193"/>
          </a:xfrm>
          <a:prstGeom prst="rect">
            <a:avLst/>
          </a:prstGeom>
        </p:spPr>
      </p:pic>
    </p:spTree>
    <p:extLst>
      <p:ext uri="{BB962C8B-B14F-4D97-AF65-F5344CB8AC3E}">
        <p14:creationId xmlns:p14="http://schemas.microsoft.com/office/powerpoint/2010/main" val="3517408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ed Blu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6" name="Picture 5"/>
          <p:cNvPicPr>
            <a:picLocks noChangeAspect="1"/>
          </p:cNvPicPr>
          <p:nvPr userDrawn="1"/>
        </p:nvPicPr>
        <p:blipFill rotWithShape="1">
          <a:blip r:embed="rId3">
            <a:alphaModFix amt="57000"/>
            <a:extLst>
              <a:ext uri="{28A0092B-C50C-407E-A947-70E740481C1C}">
                <a14:useLocalDpi xmlns:a14="http://schemas.microsoft.com/office/drawing/2010/main" val="0"/>
              </a:ext>
            </a:extLst>
          </a:blip>
          <a:srcRect l="18910" t="21619" b="38231"/>
          <a:stretch/>
        </p:blipFill>
        <p:spPr>
          <a:xfrm>
            <a:off x="-116138" y="3499308"/>
            <a:ext cx="5365028" cy="3530418"/>
          </a:xfrm>
          <a:prstGeom prst="rect">
            <a:avLst/>
          </a:prstGeom>
        </p:spPr>
      </p:pic>
    </p:spTree>
    <p:extLst>
      <p:ext uri="{BB962C8B-B14F-4D97-AF65-F5344CB8AC3E}">
        <p14:creationId xmlns:p14="http://schemas.microsoft.com/office/powerpoint/2010/main" val="27841545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image" Target="../media/image5.png"/><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theme" Target="../theme/theme5.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CED2AA-9E0D-4419-B0A6-8793B0CA4AEC}" type="datetimeFigureOut">
              <a:rPr lang="en-US" smtClean="0"/>
              <a:t>11/5/2016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ED92D-B64A-4186-AC8F-9CA980A6518A}" type="slidenum">
              <a:rPr lang="en-US" smtClean="0"/>
              <a:t>‹#›</a:t>
            </a:fld>
            <a:endParaRPr lang="en-US"/>
          </a:p>
        </p:txBody>
      </p:sp>
    </p:spTree>
    <p:extLst>
      <p:ext uri="{BB962C8B-B14F-4D97-AF65-F5344CB8AC3E}">
        <p14:creationId xmlns:p14="http://schemas.microsoft.com/office/powerpoint/2010/main" val="4240260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7184302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0EEA2-79F8-4965-9697-5FC9DE31EE10}" type="datetimeFigureOut">
              <a:rPr lang="en-GB" smtClean="0"/>
              <a:t>05/11/2016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6762C-F315-447D-8135-6DA62A7A0E24}" type="slidenum">
              <a:rPr lang="en-GB" smtClean="0"/>
              <a:t>‹#›</a:t>
            </a:fld>
            <a:endParaRPr lang="en-GB"/>
          </a:p>
        </p:txBody>
      </p:sp>
    </p:spTree>
    <p:extLst>
      <p:ext uri="{BB962C8B-B14F-4D97-AF65-F5344CB8AC3E}">
        <p14:creationId xmlns:p14="http://schemas.microsoft.com/office/powerpoint/2010/main" val="4126143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764328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33721" y="7798"/>
            <a:ext cx="935478" cy="5646603"/>
            <a:chOff x="12618967" y="7953"/>
            <a:chExt cx="954236" cy="5759012"/>
          </a:xfrm>
        </p:grpSpPr>
        <p:grpSp>
          <p:nvGrpSpPr>
            <p:cNvPr id="6" name="Group 5"/>
            <p:cNvGrpSpPr/>
            <p:nvPr userDrawn="1"/>
          </p:nvGrpSpPr>
          <p:grpSpPr>
            <a:xfrm rot="5400000">
              <a:off x="11582139" y="1045373"/>
              <a:ext cx="2702896" cy="629239"/>
              <a:chOff x="1586890" y="4543426"/>
              <a:chExt cx="2702896" cy="629239"/>
            </a:xfrm>
          </p:grpSpPr>
          <p:sp>
            <p:nvSpPr>
              <p:cNvPr id="13" name="Rectangle 12"/>
              <p:cNvSpPr/>
              <p:nvPr userDrawn="1"/>
            </p:nvSpPr>
            <p:spPr bwMode="auto">
              <a:xfrm>
                <a:off x="2503373" y="4543428"/>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586890"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a:t>
                </a:r>
                <a:r>
                  <a:rPr lang="en-US" sz="490" baseline="0" dirty="0">
                    <a:gradFill>
                      <a:gsLst>
                        <a:gs pos="0">
                          <a:srgbClr val="FFFFFF"/>
                        </a:gs>
                        <a:gs pos="100000">
                          <a:srgbClr val="FFFFFF"/>
                        </a:gs>
                      </a:gsLst>
                      <a:lin ang="5400000" scaled="0"/>
                    </a:gradFill>
                    <a:ea typeface="Segoe UI" pitchFamily="34" charset="0"/>
                    <a:cs typeface="Segoe UI" pitchFamily="34" charset="0"/>
                  </a:rPr>
                  <a:t>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9434">
                          <a:schemeClr val="tx1"/>
                        </a:gs>
                        <a:gs pos="28302">
                          <a:schemeClr val="tx1"/>
                        </a:gs>
                      </a:gsLst>
                      <a:lin ang="5400000" scaled="1"/>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9434">
                          <a:schemeClr val="tx1"/>
                        </a:gs>
                        <a:gs pos="28302">
                          <a:schemeClr val="tx1"/>
                        </a:gs>
                      </a:gsLst>
                      <a:lin ang="5400000" scaled="1"/>
                    </a:gradFill>
                    <a:ea typeface="Segoe UI" pitchFamily="34" charset="0"/>
                    <a:cs typeface="Segoe UI" pitchFamily="34" charset="0"/>
                  </a:rPr>
                  <a:t>R:</a:t>
                </a:r>
                <a:r>
                  <a:rPr lang="en-US" sz="490" baseline="0" dirty="0">
                    <a:gradFill>
                      <a:gsLst>
                        <a:gs pos="9434">
                          <a:schemeClr val="tx1"/>
                        </a:gs>
                        <a:gs pos="28302">
                          <a:schemeClr val="tx1"/>
                        </a:gs>
                      </a:gsLst>
                      <a:lin ang="5400000" scaled="1"/>
                    </a:gradFill>
                    <a:ea typeface="Segoe UI" pitchFamily="34" charset="0"/>
                    <a:cs typeface="Segoe UI" pitchFamily="34" charset="0"/>
                  </a:rPr>
                  <a:t>115 G:115 B:115</a:t>
                </a:r>
                <a:endParaRPr lang="en-US" sz="490" dirty="0">
                  <a:gradFill>
                    <a:gsLst>
                      <a:gs pos="9434">
                        <a:schemeClr val="tx1"/>
                      </a:gs>
                      <a:gs pos="28302">
                        <a:schemeClr val="tx1"/>
                      </a:gs>
                    </a:gsLst>
                    <a:lin ang="5400000" scaled="1"/>
                  </a:gradFill>
                  <a:ea typeface="Segoe UI" pitchFamily="34" charset="0"/>
                  <a:cs typeface="Segoe UI" pitchFamily="34" charset="0"/>
                </a:endParaRPr>
              </a:p>
            </p:txBody>
          </p:sp>
          <p:sp>
            <p:nvSpPr>
              <p:cNvPr id="16" name="Rectangle 15"/>
              <p:cNvSpPr/>
              <p:nvPr userDrawn="1"/>
            </p:nvSpPr>
            <p:spPr bwMode="auto">
              <a:xfrm>
                <a:off x="3419856" y="4882895"/>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3208">
                          <a:schemeClr val="bg1"/>
                        </a:gs>
                        <a:gs pos="34000">
                          <a:schemeClr val="bg1"/>
                        </a:gs>
                      </a:gsLst>
                      <a:lin ang="5400000" scaled="1"/>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13208">
                          <a:schemeClr val="bg1"/>
                        </a:gs>
                        <a:gs pos="34000">
                          <a:schemeClr val="bg1"/>
                        </a:gs>
                      </a:gsLst>
                      <a:lin ang="5400000" scaled="1"/>
                    </a:gradFill>
                    <a:ea typeface="Segoe UI" pitchFamily="34" charset="0"/>
                    <a:cs typeface="Segoe UI" pitchFamily="34" charset="0"/>
                  </a:rPr>
                  <a:t>R:</a:t>
                </a:r>
                <a:r>
                  <a:rPr lang="en-US" sz="490" baseline="0" dirty="0">
                    <a:gradFill>
                      <a:gsLst>
                        <a:gs pos="13208">
                          <a:schemeClr val="bg1"/>
                        </a:gs>
                        <a:gs pos="34000">
                          <a:schemeClr val="bg1"/>
                        </a:gs>
                      </a:gsLst>
                      <a:lin ang="5400000" scaled="1"/>
                    </a:gradFill>
                    <a:ea typeface="Segoe UI" pitchFamily="34" charset="0"/>
                    <a:cs typeface="Segoe UI" pitchFamily="34" charset="0"/>
                  </a:rPr>
                  <a:t>210 G:210 B:210</a:t>
                </a:r>
                <a:endParaRPr lang="en-US" sz="490" dirty="0">
                  <a:gradFill>
                    <a:gsLst>
                      <a:gs pos="13208">
                        <a:schemeClr val="bg1"/>
                      </a:gs>
                      <a:gs pos="34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2503295" y="488289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4151">
                          <a:schemeClr val="bg1"/>
                        </a:gs>
                        <a:gs pos="28302">
                          <a:schemeClr val="bg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64151">
                          <a:schemeClr val="bg1"/>
                        </a:gs>
                        <a:gs pos="28302">
                          <a:schemeClr val="bg1"/>
                        </a:gs>
                      </a:gsLst>
                      <a:lin ang="5400000" scaled="0"/>
                    </a:gradFill>
                    <a:ea typeface="Segoe UI" pitchFamily="34" charset="0"/>
                    <a:cs typeface="Segoe UI" pitchFamily="34" charset="0"/>
                  </a:rPr>
                  <a:t>R:</a:t>
                </a:r>
                <a:r>
                  <a:rPr lang="en-US" sz="490" baseline="0" dirty="0">
                    <a:gradFill>
                      <a:gsLst>
                        <a:gs pos="64151">
                          <a:schemeClr val="bg1"/>
                        </a:gs>
                        <a:gs pos="28302">
                          <a:schemeClr val="bg1"/>
                        </a:gs>
                      </a:gsLst>
                      <a:lin ang="5400000" scaled="0"/>
                    </a:gradFill>
                    <a:ea typeface="Segoe UI" pitchFamily="34" charset="0"/>
                    <a:cs typeface="Segoe UI" pitchFamily="34" charset="0"/>
                  </a:rPr>
                  <a:t>186 G:216 B:10</a:t>
                </a:r>
                <a:endParaRPr lang="en-US" sz="490" dirty="0">
                  <a:gradFill>
                    <a:gsLst>
                      <a:gs pos="64151">
                        <a:schemeClr val="bg1"/>
                      </a:gs>
                      <a:gs pos="28302">
                        <a:schemeClr val="bg1"/>
                      </a:gs>
                    </a:gsLst>
                    <a:lin ang="5400000" scaled="0"/>
                  </a:gradFill>
                  <a:ea typeface="Segoe UI" pitchFamily="34" charset="0"/>
                  <a:cs typeface="Segoe UI" pitchFamily="34" charset="0"/>
                </a:endParaRPr>
              </a:p>
            </p:txBody>
          </p:sp>
          <p:sp>
            <p:nvSpPr>
              <p:cNvPr id="18" name="Rectangle 17"/>
              <p:cNvSpPr/>
              <p:nvPr userDrawn="1"/>
            </p:nvSpPr>
            <p:spPr bwMode="auto">
              <a:xfrm>
                <a:off x="1588892" y="4882899"/>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1321">
                          <a:schemeClr val="bg1"/>
                        </a:gs>
                        <a:gs pos="29000">
                          <a:schemeClr val="bg1"/>
                        </a:gs>
                      </a:gsLst>
                      <a:lin ang="5400000" scaled="0"/>
                    </a:gradFill>
                    <a:latin typeface="+mn-lt"/>
                    <a:ea typeface="Segoe UI" pitchFamily="34" charset="0"/>
                    <a:cs typeface="Segoe UI" pitchFamily="34" charset="0"/>
                  </a:rPr>
                  <a:t>Yellow</a:t>
                </a:r>
              </a:p>
              <a:p>
                <a:pPr algn="l" defTabSz="914102" fontAlgn="base">
                  <a:lnSpc>
                    <a:spcPct val="100000"/>
                  </a:lnSpc>
                  <a:spcBef>
                    <a:spcPct val="0"/>
                  </a:spcBef>
                  <a:spcAft>
                    <a:spcPct val="0"/>
                  </a:spcAft>
                </a:pPr>
                <a:r>
                  <a:rPr lang="en-US" sz="490" dirty="0">
                    <a:gradFill>
                      <a:gsLst>
                        <a:gs pos="61321">
                          <a:schemeClr val="bg1"/>
                        </a:gs>
                        <a:gs pos="29000">
                          <a:schemeClr val="bg1"/>
                        </a:gs>
                      </a:gsLst>
                      <a:lin ang="5400000" scaled="0"/>
                    </a:gradFill>
                    <a:ea typeface="Segoe UI" pitchFamily="34" charset="0"/>
                    <a:cs typeface="Segoe UI" pitchFamily="34" charset="0"/>
                  </a:rPr>
                  <a:t>R:</a:t>
                </a:r>
                <a:r>
                  <a:rPr lang="en-US" sz="490" baseline="0" dirty="0">
                    <a:gradFill>
                      <a:gsLst>
                        <a:gs pos="61321">
                          <a:schemeClr val="bg1"/>
                        </a:gs>
                        <a:gs pos="29000">
                          <a:schemeClr val="bg1"/>
                        </a:gs>
                      </a:gsLst>
                      <a:lin ang="5400000" scaled="0"/>
                    </a:gradFill>
                    <a:ea typeface="Segoe UI" pitchFamily="34" charset="0"/>
                    <a:cs typeface="Segoe UI" pitchFamily="34" charset="0"/>
                  </a:rPr>
                  <a:t>255 G:185 B:0</a:t>
                </a:r>
                <a:endParaRPr lang="en-US" sz="490" dirty="0">
                  <a:gradFill>
                    <a:gsLst>
                      <a:gs pos="61321">
                        <a:schemeClr val="bg1"/>
                      </a:gs>
                      <a:gs pos="29000">
                        <a:schemeClr val="bg1"/>
                      </a:gs>
                    </a:gsLst>
                    <a:lin ang="5400000" scaled="0"/>
                  </a:gradFill>
                  <a:ea typeface="Segoe UI" pitchFamily="34" charset="0"/>
                  <a:cs typeface="Segoe UI" pitchFamily="34" charset="0"/>
                </a:endParaRPr>
              </a:p>
            </p:txBody>
          </p:sp>
        </p:grpSp>
        <p:grpSp>
          <p:nvGrpSpPr>
            <p:cNvPr id="7" name="Group 6"/>
            <p:cNvGrpSpPr/>
            <p:nvPr userDrawn="1"/>
          </p:nvGrpSpPr>
          <p:grpSpPr>
            <a:xfrm rot="5400000">
              <a:off x="11412325" y="4270556"/>
              <a:ext cx="2703052" cy="289766"/>
              <a:chOff x="4476564" y="4543426"/>
              <a:chExt cx="2703052" cy="289766"/>
            </a:xfrm>
          </p:grpSpPr>
          <p:sp>
            <p:nvSpPr>
              <p:cNvPr id="10" name="Rectangle 9"/>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dirty="0">
                    <a:gradFill>
                      <a:gsLst>
                        <a:gs pos="0">
                          <a:srgbClr val="FFFFFF"/>
                        </a:gs>
                        <a:gs pos="100000">
                          <a:srgbClr val="FFFFFF"/>
                        </a:gs>
                      </a:gsLst>
                      <a:lin ang="5400000" scaled="0"/>
                    </a:gradFill>
                    <a:ea typeface="Segoe UI" pitchFamily="34" charset="0"/>
                    <a:cs typeface="Segoe UI" pitchFamily="34" charset="0"/>
                  </a:rPr>
                  <a:t>Teal</a:t>
                </a:r>
              </a:p>
              <a:p>
                <a:pPr lvl="0" defTabSz="914102" fontAlgn="base">
                  <a:lnSpc>
                    <a:spcPct val="100000"/>
                  </a:lnSpc>
                  <a:spcBef>
                    <a:spcPct val="0"/>
                  </a:spcBef>
                  <a:spcAft>
                    <a:spcPct val="0"/>
                  </a:spcAft>
                </a:pPr>
                <a:r>
                  <a:rPr lang="en-US" sz="490" b="1" baseline="0" dirty="0">
                    <a:gradFill>
                      <a:gsLst>
                        <a:gs pos="0">
                          <a:srgbClr val="FFFFFF"/>
                        </a:gs>
                        <a:gs pos="100000">
                          <a:srgbClr val="FFFFFF"/>
                        </a:gs>
                      </a:gsLst>
                      <a:lin ang="5400000" scaled="0"/>
                    </a:gradFill>
                    <a:ea typeface="Segoe UI" pitchFamily="34" charset="0"/>
                    <a:cs typeface="Segoe UI" pitchFamily="34" charset="0"/>
                  </a:rPr>
                  <a:t>R:0 G:130 B:114</a:t>
                </a:r>
              </a:p>
            </p:txBody>
          </p:sp>
          <p:sp>
            <p:nvSpPr>
              <p:cNvPr id="11" name="Rectangle 10"/>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p>
            </p:txBody>
          </p:sp>
          <p:sp>
            <p:nvSpPr>
              <p:cNvPr id="12" name="Rectangle 11"/>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a:t>
                </a:r>
                <a:r>
                  <a:rPr lang="en-US" sz="490" baseline="0" dirty="0">
                    <a:gradFill>
                      <a:gsLst>
                        <a:gs pos="2092">
                          <a:srgbClr val="F8F8F8"/>
                        </a:gs>
                        <a:gs pos="10042">
                          <a:srgbClr val="F8F8F8"/>
                        </a:gs>
                      </a:gsLst>
                      <a:lin ang="5400000" scaled="0"/>
                    </a:gradFill>
                    <a:ea typeface="Segoe UI" pitchFamily="34" charset="0"/>
                    <a:cs typeface="Segoe UI" pitchFamily="34" charset="0"/>
                  </a:rPr>
                  <a:t> G:59 B:1</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8" name="TextBox 7"/>
            <p:cNvSpPr txBox="1"/>
            <p:nvPr userDrawn="1"/>
          </p:nvSpPr>
          <p:spPr>
            <a:xfrm rot="5400000">
              <a:off x="12995988" y="258334"/>
              <a:ext cx="827595"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91509">
                        <a:schemeClr val="bg1"/>
                      </a:gs>
                      <a:gs pos="67000">
                        <a:schemeClr val="bg1"/>
                      </a:gs>
                    </a:gsLst>
                    <a:lin ang="5400000" scaled="0"/>
                  </a:gradFill>
                </a:rPr>
                <a:t>Main colors</a:t>
              </a:r>
            </a:p>
          </p:txBody>
        </p:sp>
        <p:sp>
          <p:nvSpPr>
            <p:cNvPr id="9" name="TextBox 8"/>
            <p:cNvSpPr txBox="1"/>
            <p:nvPr userDrawn="1"/>
          </p:nvSpPr>
          <p:spPr>
            <a:xfrm rot="5400000">
              <a:off x="11776120" y="4228746"/>
              <a:ext cx="2588396"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91509">
                        <a:schemeClr val="bg1"/>
                      </a:gs>
                      <a:gs pos="67000">
                        <a:schemeClr val="bg1"/>
                      </a:gs>
                    </a:gsLst>
                    <a:lin ang="5400000" scaled="0"/>
                  </a:gradFill>
                </a:rPr>
                <a:t>Secondary colors (use only when</a:t>
              </a:r>
              <a:r>
                <a:rPr lang="en-US" sz="980" baseline="0" dirty="0">
                  <a:gradFill>
                    <a:gsLst>
                      <a:gs pos="91509">
                        <a:schemeClr val="bg1"/>
                      </a:gs>
                      <a:gs pos="67000">
                        <a:schemeClr val="bg1"/>
                      </a:gs>
                    </a:gsLst>
                    <a:lin ang="5400000" scaled="0"/>
                  </a:gradFill>
                </a:rPr>
                <a:t> necessary)</a:t>
              </a:r>
              <a:endParaRPr lang="en-US" sz="980" dirty="0">
                <a:gradFill>
                  <a:gsLst>
                    <a:gs pos="91509">
                      <a:schemeClr val="bg1"/>
                    </a:gs>
                    <a:gs pos="67000">
                      <a:schemeClr val="bg1"/>
                    </a:gs>
                  </a:gsLst>
                  <a:lin ang="5400000" scaled="0"/>
                </a:gradFill>
              </a:endParaRPr>
            </a:p>
          </p:txBody>
        </p:sp>
      </p:grpSp>
    </p:spTree>
    <p:extLst>
      <p:ext uri="{BB962C8B-B14F-4D97-AF65-F5344CB8AC3E}">
        <p14:creationId xmlns:p14="http://schemas.microsoft.com/office/powerpoint/2010/main" val="9109323"/>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omit.Girdha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39.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39.xml"/><Relationship Id="rId4" Type="http://schemas.openxmlformats.org/officeDocument/2006/relationships/image" Target="../media/image52.tiff"/></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44.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39.xml"/><Relationship Id="rId4" Type="http://schemas.openxmlformats.org/officeDocument/2006/relationships/image" Target="../media/image5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56.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5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54.png"/><Relationship Id="rId5" Type="http://schemas.openxmlformats.org/officeDocument/2006/relationships/tags" Target="../tags/tag8.xml"/><Relationship Id="rId15" Type="http://schemas.openxmlformats.org/officeDocument/2006/relationships/image" Target="../media/image58.png"/><Relationship Id="rId10" Type="http://schemas.openxmlformats.org/officeDocument/2006/relationships/notesSlide" Target="../notesSlides/notesSlide9.xml"/><Relationship Id="rId4" Type="http://schemas.openxmlformats.org/officeDocument/2006/relationships/tags" Target="../tags/tag7.xml"/><Relationship Id="rId9" Type="http://schemas.openxmlformats.org/officeDocument/2006/relationships/slideLayout" Target="../slideLayouts/slideLayout52.xml"/><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4.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1.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64.png"/><Relationship Id="rId5" Type="http://schemas.openxmlformats.org/officeDocument/2006/relationships/image" Target="../media/image52.tiff"/><Relationship Id="rId4" Type="http://schemas.microsoft.com/office/2007/relationships/hdphoto" Target="../media/hdphoto2.wdp"/><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51.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slideLayout" Target="../slideLayouts/slideLayout34.xml"/><Relationship Id="rId7" Type="http://schemas.openxmlformats.org/officeDocument/2006/relationships/image" Target="../media/image31.emf"/><Relationship Id="rId12" Type="http://schemas.openxmlformats.org/officeDocument/2006/relationships/image" Target="../media/image36.emf"/><Relationship Id="rId17" Type="http://schemas.openxmlformats.org/officeDocument/2006/relationships/image" Target="../media/image41.png"/><Relationship Id="rId2" Type="http://schemas.openxmlformats.org/officeDocument/2006/relationships/tags" Target="../tags/tag3.xml"/><Relationship Id="rId16" Type="http://schemas.openxmlformats.org/officeDocument/2006/relationships/image" Target="../media/image40.png"/><Relationship Id="rId1" Type="http://schemas.openxmlformats.org/officeDocument/2006/relationships/tags" Target="../tags/tag2.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png"/><Relationship Id="rId10" Type="http://schemas.openxmlformats.org/officeDocument/2006/relationships/image" Target="../media/image34.emf"/><Relationship Id="rId4" Type="http://schemas.openxmlformats.org/officeDocument/2006/relationships/notesSlide" Target="../notesSlides/notesSlide5.xml"/><Relationship Id="rId9" Type="http://schemas.openxmlformats.org/officeDocument/2006/relationships/image" Target="../media/image33.emf"/><Relationship Id="rId14" Type="http://schemas.openxmlformats.org/officeDocument/2006/relationships/image" Target="../media/image38.emf"/></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br>
              <a:rPr lang="en-US" dirty="0"/>
            </a:br>
            <a:r>
              <a:rPr lang="en-US" dirty="0"/>
              <a:t>Introduction to </a:t>
            </a:r>
            <a:br>
              <a:rPr lang="en-US" dirty="0"/>
            </a:br>
            <a:r>
              <a:rPr lang="en-US" dirty="0"/>
              <a:t>Data Pipelines</a:t>
            </a:r>
          </a:p>
        </p:txBody>
      </p:sp>
      <p:sp>
        <p:nvSpPr>
          <p:cNvPr id="2" name="TextBox 1"/>
          <p:cNvSpPr txBox="1"/>
          <p:nvPr/>
        </p:nvSpPr>
        <p:spPr>
          <a:xfrm>
            <a:off x="462990" y="4059026"/>
            <a:ext cx="5486907" cy="1819410"/>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rPr>
              <a:t>Romit Girdhar</a:t>
            </a:r>
          </a:p>
          <a:p>
            <a:pPr>
              <a:lnSpc>
                <a:spcPct val="90000"/>
              </a:lnSpc>
              <a:spcAft>
                <a:spcPts val="588"/>
              </a:spcAft>
            </a:pPr>
            <a:r>
              <a:rPr lang="en-US" sz="2353" dirty="0">
                <a:solidFill>
                  <a:schemeClr val="bg1"/>
                </a:solidFill>
                <a:hlinkClick r:id="rId3"/>
              </a:rPr>
              <a:t>Romit.Girdhar@Microsoft.com</a:t>
            </a:r>
            <a:endParaRPr lang="en-US" sz="2353" dirty="0">
              <a:solidFill>
                <a:schemeClr val="bg1"/>
              </a:solidFill>
            </a:endParaRPr>
          </a:p>
          <a:p>
            <a:pPr>
              <a:lnSpc>
                <a:spcPct val="90000"/>
              </a:lnSpc>
              <a:spcAft>
                <a:spcPts val="588"/>
              </a:spcAft>
            </a:pPr>
            <a:r>
              <a:rPr lang="en-US" sz="2353" dirty="0">
                <a:solidFill>
                  <a:schemeClr val="bg1"/>
                </a:solidFill>
              </a:rPr>
              <a:t>Software Engineer - TED</a:t>
            </a:r>
          </a:p>
          <a:p>
            <a:pPr>
              <a:lnSpc>
                <a:spcPct val="90000"/>
              </a:lnSpc>
              <a:spcAft>
                <a:spcPts val="588"/>
              </a:spcAft>
            </a:pPr>
            <a:endParaRPr lang="en-US" sz="2353" dirty="0">
              <a:solidFill>
                <a:schemeClr val="bg1"/>
              </a:solidFill>
            </a:endParaRPr>
          </a:p>
        </p:txBody>
      </p:sp>
    </p:spTree>
    <p:extLst>
      <p:ext uri="{BB962C8B-B14F-4D97-AF65-F5344CB8AC3E}">
        <p14:creationId xmlns:p14="http://schemas.microsoft.com/office/powerpoint/2010/main" val="40822922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chemeClr val="tx2"/>
                </a:solidFill>
                <a:effectLst/>
                <a:uLnTx/>
                <a:uFillTx/>
              </a:rPr>
              <a:t>Serving</a:t>
            </a:r>
            <a:endParaRPr kumimoji="0" lang="en-US" sz="3200" b="1" i="0" u="none" strike="noStrike" kern="0" cap="none" spc="0" normalizeH="0" baseline="0" noProof="0" dirty="0">
              <a:ln>
                <a:noFill/>
              </a:ln>
              <a:solidFill>
                <a:schemeClr val="tx2"/>
              </a:solidFill>
              <a:effectLst/>
              <a:uLnTx/>
              <a:uFillTx/>
            </a:endParaRPr>
          </a:p>
        </p:txBody>
      </p:sp>
      <p:pic>
        <p:nvPicPr>
          <p:cNvPr id="11" name="Picture 10"/>
          <p:cNvPicPr>
            <a:picLocks noChangeAspect="1"/>
          </p:cNvPicPr>
          <p:nvPr/>
        </p:nvPicPr>
        <p:blipFill>
          <a:blip r:embed="rId2"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Enrichment and Curation</a:t>
            </a:r>
          </a:p>
        </p:txBody>
      </p:sp>
    </p:spTree>
    <p:extLst>
      <p:ext uri="{BB962C8B-B14F-4D97-AF65-F5344CB8AC3E}">
        <p14:creationId xmlns:p14="http://schemas.microsoft.com/office/powerpoint/2010/main" val="173670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chemeClr val="tx2"/>
                </a:solidFill>
                <a:effectLst/>
                <a:uLnTx/>
                <a:uFillTx/>
              </a:rPr>
              <a:t>Serving</a:t>
            </a:r>
            <a:endParaRPr kumimoji="0" lang="en-US" sz="3200" b="1" i="0" u="none" strike="noStrike" kern="0" cap="none" spc="0" normalizeH="0" baseline="0" noProof="0" dirty="0">
              <a:ln>
                <a:noFill/>
              </a:ln>
              <a:solidFill>
                <a:schemeClr val="tx2"/>
              </a:solidFill>
              <a:effectLst/>
              <a:uLnTx/>
              <a:uFillTx/>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9" name="Rectangle 8"/>
          <p:cNvSpPr/>
          <p:nvPr/>
        </p:nvSpPr>
        <p:spPr>
          <a:xfrm>
            <a:off x="429161" y="1767644"/>
            <a:ext cx="2442992" cy="156966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Event Hubs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accent6">
                    <a:lumMod val="75000"/>
                  </a:schemeClr>
                </a:solidFill>
                <a:effectLst/>
                <a:uLnTx/>
                <a:uFillTx/>
              </a:rPr>
              <a:t>IoT</a:t>
            </a:r>
            <a:r>
              <a:rPr kumimoji="0" lang="en-US" sz="2400" b="1" i="0" u="none" strike="noStrike" kern="0" cap="none" spc="0" normalizeH="0" baseline="0" noProof="0" dirty="0">
                <a:ln>
                  <a:noFill/>
                </a:ln>
                <a:solidFill>
                  <a:schemeClr val="accent6">
                    <a:lumMod val="75000"/>
                  </a:schemeClr>
                </a:solidFill>
                <a:effectLst/>
                <a:uLnTx/>
                <a:uFillTx/>
              </a:rPr>
              <a:t> Hubs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Service Bus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Kafka</a:t>
            </a:r>
          </a:p>
        </p:txBody>
      </p:sp>
      <p:sp>
        <p:nvSpPr>
          <p:cNvPr id="12" name="Rectangle 11"/>
          <p:cNvSpPr/>
          <p:nvPr/>
        </p:nvSpPr>
        <p:spPr>
          <a:xfrm>
            <a:off x="3383284" y="1788374"/>
            <a:ext cx="2442992" cy="230832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HDInsight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ADLA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Storm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Spark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Stream Analytics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accent6">
                  <a:lumMod val="75000"/>
                </a:schemeClr>
              </a:solidFill>
              <a:effectLst/>
              <a:uLnTx/>
              <a:uFillTx/>
            </a:endParaRPr>
          </a:p>
        </p:txBody>
      </p:sp>
      <p:sp>
        <p:nvSpPr>
          <p:cNvPr id="14" name="Rectangle 13"/>
          <p:cNvSpPr/>
          <p:nvPr/>
        </p:nvSpPr>
        <p:spPr>
          <a:xfrm>
            <a:off x="6373978" y="1794469"/>
            <a:ext cx="2442992" cy="156966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ADLS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SQL DB</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accent6">
                  <a:lumMod val="75000"/>
                </a:schemeClr>
              </a:solidFill>
              <a:effectLst/>
              <a:uLnTx/>
              <a:uFillTx/>
            </a:endParaRPr>
          </a:p>
        </p:txBody>
      </p:sp>
      <p:sp>
        <p:nvSpPr>
          <p:cNvPr id="15" name="Rectangle 14"/>
          <p:cNvSpPr/>
          <p:nvPr/>
        </p:nvSpPr>
        <p:spPr>
          <a:xfrm>
            <a:off x="9357356" y="1368970"/>
            <a:ext cx="2442992" cy="304698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ADLS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DW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SQL DB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accent6">
                    <a:lumMod val="75000"/>
                  </a:schemeClr>
                </a:solidFill>
                <a:effectLst/>
                <a:uLnTx/>
                <a:uFillTx/>
              </a:rPr>
              <a:t>Hbase</a:t>
            </a:r>
            <a:endParaRPr kumimoji="0" lang="en-US" sz="2400" b="1" i="0" u="none" strike="noStrike" kern="0" cap="none" spc="0" normalizeH="0" baseline="0" noProof="0" dirty="0">
              <a:ln>
                <a:noFill/>
              </a:ln>
              <a:solidFill>
                <a:schemeClr val="accent6">
                  <a:lumMod val="75000"/>
                </a:schemeClr>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Cassandra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Power BI</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accent6">
                  <a:lumMod val="75000"/>
                </a:schemeClr>
              </a:solidFill>
              <a:effectLst/>
              <a:uLnTx/>
              <a:uFillTx/>
            </a:endParaRP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Enrichment and Curation</a:t>
            </a:r>
          </a:p>
        </p:txBody>
      </p:sp>
      <p:sp>
        <p:nvSpPr>
          <p:cNvPr id="18" name="Rectangle 17"/>
          <p:cNvSpPr/>
          <p:nvPr/>
        </p:nvSpPr>
        <p:spPr>
          <a:xfrm>
            <a:off x="363414" y="5213121"/>
            <a:ext cx="11487300" cy="461665"/>
          </a:xfrm>
          <a:prstGeom prst="rect">
            <a:avLst/>
          </a:prstGeom>
        </p:spPr>
        <p:txBody>
          <a:bodyPr wrap="square" numCol="2">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Data Factory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ML</a:t>
            </a:r>
          </a:p>
        </p:txBody>
      </p:sp>
    </p:spTree>
    <p:extLst>
      <p:ext uri="{BB962C8B-B14F-4D97-AF65-F5344CB8AC3E}">
        <p14:creationId xmlns:p14="http://schemas.microsoft.com/office/powerpoint/2010/main" val="9493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tx2"/>
                </a:solidFill>
              </a:rPr>
              <a:t>Serving</a:t>
            </a:r>
            <a:endParaRPr lang="en-US" sz="3200" b="1" dirty="0">
              <a:solidFill>
                <a:schemeClr val="tx2"/>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9" name="Rectangle 8"/>
          <p:cNvSpPr/>
          <p:nvPr/>
        </p:nvSpPr>
        <p:spPr>
          <a:xfrm>
            <a:off x="429161" y="1767644"/>
            <a:ext cx="2442992" cy="1569660"/>
          </a:xfrm>
          <a:prstGeom prst="rect">
            <a:avLst/>
          </a:prstGeom>
        </p:spPr>
        <p:txBody>
          <a:bodyPr wrap="square">
            <a:spAutoFit/>
          </a:bodyPr>
          <a:lstStyle/>
          <a:p>
            <a:pPr algn="ctr"/>
            <a:r>
              <a:rPr lang="en-US" sz="2400" b="1" dirty="0">
                <a:solidFill>
                  <a:schemeClr val="accent6">
                    <a:lumMod val="75000"/>
                  </a:schemeClr>
                </a:solidFill>
              </a:rPr>
              <a:t>Event Hubs</a:t>
            </a:r>
          </a:p>
          <a:p>
            <a:pPr algn="ctr"/>
            <a:r>
              <a:rPr lang="en-US" sz="2400" b="1" dirty="0" err="1">
                <a:solidFill>
                  <a:schemeClr val="accent6">
                    <a:lumMod val="75000"/>
                  </a:schemeClr>
                </a:solidFill>
              </a:rPr>
              <a:t>IoT</a:t>
            </a:r>
            <a:r>
              <a:rPr lang="en-US" sz="2400" b="1" dirty="0">
                <a:solidFill>
                  <a:schemeClr val="accent6">
                    <a:lumMod val="75000"/>
                  </a:schemeClr>
                </a:solidFill>
              </a:rPr>
              <a:t> Hubs</a:t>
            </a:r>
          </a:p>
          <a:p>
            <a:pPr algn="ctr"/>
            <a:r>
              <a:rPr lang="en-US" sz="2400" b="1" dirty="0">
                <a:solidFill>
                  <a:schemeClr val="accent6">
                    <a:lumMod val="75000"/>
                  </a:schemeClr>
                </a:solidFill>
              </a:rPr>
              <a:t>Service Bus</a:t>
            </a:r>
          </a:p>
          <a:p>
            <a:pPr algn="ctr"/>
            <a:r>
              <a:rPr lang="en-US" sz="2400" b="1" dirty="0">
                <a:solidFill>
                  <a:schemeClr val="accent6">
                    <a:lumMod val="75000"/>
                  </a:schemeClr>
                </a:solidFill>
              </a:rPr>
              <a:t>Kafka</a:t>
            </a: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Tree>
    <p:extLst>
      <p:ext uri="{BB962C8B-B14F-4D97-AF65-F5344CB8AC3E}">
        <p14:creationId xmlns:p14="http://schemas.microsoft.com/office/powerpoint/2010/main" val="254919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939745"/>
            <a:ext cx="6470283" cy="5918255"/>
          </a:xfrm>
          <a:prstGeom prst="rect">
            <a:avLst/>
          </a:prstGeom>
        </p:spPr>
      </p:pic>
      <p:sp>
        <p:nvSpPr>
          <p:cNvPr id="6" name="Rectangle 5"/>
          <p:cNvSpPr/>
          <p:nvPr/>
        </p:nvSpPr>
        <p:spPr>
          <a:xfrm>
            <a:off x="1" y="0"/>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Ingestion</a:t>
            </a:r>
          </a:p>
        </p:txBody>
      </p:sp>
      <p:pic>
        <p:nvPicPr>
          <p:cNvPr id="7" name="Picture 6"/>
          <p:cNvPicPr>
            <a:picLocks noChangeAspect="1"/>
          </p:cNvPicPr>
          <p:nvPr/>
        </p:nvPicPr>
        <p:blipFill>
          <a:blip r:embed="rId3" cstate="hqprint">
            <a:biLevel thresh="25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559957" y="70760"/>
            <a:ext cx="820337" cy="798225"/>
          </a:xfrm>
          <a:prstGeom prst="rect">
            <a:avLst/>
          </a:prstGeom>
        </p:spPr>
      </p:pic>
      <p:sp>
        <p:nvSpPr>
          <p:cNvPr id="8" name="TextBox 7"/>
          <p:cNvSpPr txBox="1"/>
          <p:nvPr/>
        </p:nvSpPr>
        <p:spPr>
          <a:xfrm>
            <a:off x="3200400" y="2151529"/>
            <a:ext cx="2998694" cy="1200329"/>
          </a:xfrm>
          <a:prstGeom prst="rect">
            <a:avLst/>
          </a:prstGeom>
          <a:noFill/>
        </p:spPr>
        <p:txBody>
          <a:bodyPr wrap="square" rtlCol="0">
            <a:spAutoFit/>
          </a:bodyPr>
          <a:lstStyle/>
          <a:p>
            <a:r>
              <a:rPr lang="en-US" sz="2400" i="1" dirty="0"/>
              <a:t>Data pushed to a broker for further processing</a:t>
            </a:r>
          </a:p>
        </p:txBody>
      </p:sp>
      <p:sp>
        <p:nvSpPr>
          <p:cNvPr id="9" name="TextBox 8"/>
          <p:cNvSpPr txBox="1"/>
          <p:nvPr/>
        </p:nvSpPr>
        <p:spPr>
          <a:xfrm>
            <a:off x="4683686" y="5204012"/>
            <a:ext cx="2476499" cy="1200329"/>
          </a:xfrm>
          <a:prstGeom prst="rect">
            <a:avLst/>
          </a:prstGeom>
          <a:noFill/>
        </p:spPr>
        <p:txBody>
          <a:bodyPr wrap="square" rtlCol="0">
            <a:spAutoFit/>
          </a:bodyPr>
          <a:lstStyle/>
          <a:p>
            <a:r>
              <a:rPr lang="en-US" sz="2400" i="1" dirty="0"/>
              <a:t>Data pushed to storage for further processing</a:t>
            </a:r>
          </a:p>
        </p:txBody>
      </p:sp>
      <p:cxnSp>
        <p:nvCxnSpPr>
          <p:cNvPr id="11" name="Straight Connector 10"/>
          <p:cNvCxnSpPr/>
          <p:nvPr/>
        </p:nvCxnSpPr>
        <p:spPr>
          <a:xfrm>
            <a:off x="6199094" y="1506071"/>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73405" y="2049604"/>
            <a:ext cx="5750164" cy="461665"/>
          </a:xfrm>
          <a:prstGeom prst="rect">
            <a:avLst/>
          </a:prstGeom>
          <a:noFill/>
        </p:spPr>
        <p:txBody>
          <a:bodyPr wrap="square" rtlCol="0">
            <a:spAutoFit/>
          </a:bodyPr>
          <a:lstStyle/>
          <a:p>
            <a:r>
              <a:rPr lang="en-US" sz="2400" i="1" dirty="0"/>
              <a:t>Typically indicative of streaming approaches.</a:t>
            </a:r>
          </a:p>
        </p:txBody>
      </p:sp>
      <p:cxnSp>
        <p:nvCxnSpPr>
          <p:cNvPr id="13" name="Straight Connector 12"/>
          <p:cNvCxnSpPr/>
          <p:nvPr/>
        </p:nvCxnSpPr>
        <p:spPr>
          <a:xfrm>
            <a:off x="7247965" y="4643700"/>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63222" y="4785661"/>
            <a:ext cx="4760347" cy="1938992"/>
          </a:xfrm>
          <a:prstGeom prst="rect">
            <a:avLst/>
          </a:prstGeom>
          <a:noFill/>
        </p:spPr>
        <p:txBody>
          <a:bodyPr wrap="square" rtlCol="0">
            <a:spAutoFit/>
          </a:bodyPr>
          <a:lstStyle/>
          <a:p>
            <a:r>
              <a:rPr lang="en-US" sz="2400" i="1" dirty="0"/>
              <a:t>Best alignment with many existing systems.</a:t>
            </a:r>
          </a:p>
          <a:p>
            <a:r>
              <a:rPr lang="en-US" sz="2400" i="1" dirty="0"/>
              <a:t>Use scheduled jobs to synchronize or move data.</a:t>
            </a:r>
          </a:p>
          <a:p>
            <a:r>
              <a:rPr lang="en-US" sz="2400" i="1" dirty="0"/>
              <a:t>Typical “batch” processing.</a:t>
            </a:r>
          </a:p>
        </p:txBody>
      </p:sp>
    </p:spTree>
    <p:extLst>
      <p:ext uri="{BB962C8B-B14F-4D97-AF65-F5344CB8AC3E}">
        <p14:creationId xmlns:p14="http://schemas.microsoft.com/office/powerpoint/2010/main" val="2073705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Ingestion Options</a:t>
            </a:r>
          </a:p>
        </p:txBody>
      </p:sp>
      <p:sp>
        <p:nvSpPr>
          <p:cNvPr id="3" name="Content Placeholder 2"/>
          <p:cNvSpPr>
            <a:spLocks noGrp="1"/>
          </p:cNvSpPr>
          <p:nvPr>
            <p:ph idx="1"/>
          </p:nvPr>
        </p:nvSpPr>
        <p:spPr/>
        <p:txBody>
          <a:bodyPr/>
          <a:lstStyle/>
          <a:p>
            <a:r>
              <a:rPr lang="en-US" dirty="0" err="1"/>
              <a:t>IoT</a:t>
            </a:r>
            <a:r>
              <a:rPr lang="en-US" dirty="0"/>
              <a:t> Hub</a:t>
            </a:r>
          </a:p>
          <a:p>
            <a:pPr lvl="1"/>
            <a:r>
              <a:rPr lang="en-US" dirty="0"/>
              <a:t>Bi-Directional Communication</a:t>
            </a:r>
          </a:p>
          <a:p>
            <a:r>
              <a:rPr lang="en-US" dirty="0"/>
              <a:t>Event Hub</a:t>
            </a:r>
          </a:p>
          <a:p>
            <a:pPr lvl="1"/>
            <a:r>
              <a:rPr lang="en-US" dirty="0"/>
              <a:t>Device to cloud mass ingestion</a:t>
            </a:r>
          </a:p>
          <a:p>
            <a:r>
              <a:rPr lang="en-US" dirty="0"/>
              <a:t>Service Bus</a:t>
            </a:r>
          </a:p>
          <a:p>
            <a:pPr lvl="1"/>
            <a:r>
              <a:rPr lang="en-US" dirty="0"/>
              <a:t>Complex filters and processing rules</a:t>
            </a:r>
          </a:p>
          <a:p>
            <a:r>
              <a:rPr lang="en-US" dirty="0"/>
              <a:t>Kafka</a:t>
            </a:r>
          </a:p>
          <a:p>
            <a:pPr lvl="1"/>
            <a:r>
              <a:rPr lang="en-US" dirty="0"/>
              <a:t>Common OSS integration</a:t>
            </a:r>
          </a:p>
        </p:txBody>
      </p:sp>
    </p:spTree>
    <p:extLst>
      <p:ext uri="{BB962C8B-B14F-4D97-AF65-F5344CB8AC3E}">
        <p14:creationId xmlns:p14="http://schemas.microsoft.com/office/powerpoint/2010/main" val="318708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accent3"/>
                </a:solidFill>
              </a:rPr>
              <a:t>Serving</a:t>
            </a:r>
            <a:endParaRPr lang="en-US" sz="3200" b="1" dirty="0">
              <a:solidFill>
                <a:schemeClr val="accent3"/>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duotone>
              <a:schemeClr val="accent4">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2" name="Rectangle 11"/>
          <p:cNvSpPr/>
          <p:nvPr/>
        </p:nvSpPr>
        <p:spPr>
          <a:xfrm>
            <a:off x="3383284" y="1788374"/>
            <a:ext cx="2442992" cy="1569660"/>
          </a:xfrm>
          <a:prstGeom prst="rect">
            <a:avLst/>
          </a:prstGeom>
        </p:spPr>
        <p:txBody>
          <a:bodyPr wrap="square">
            <a:spAutoFit/>
          </a:bodyPr>
          <a:lstStyle/>
          <a:p>
            <a:pPr algn="ctr"/>
            <a:r>
              <a:rPr lang="en-US" sz="2400" b="1" dirty="0">
                <a:solidFill>
                  <a:schemeClr val="accent6">
                    <a:lumMod val="75000"/>
                  </a:schemeClr>
                </a:solidFill>
              </a:rPr>
              <a:t>Stream Analytics</a:t>
            </a:r>
          </a:p>
          <a:p>
            <a:pPr algn="ctr"/>
            <a:r>
              <a:rPr lang="en-US" sz="2400" b="1" dirty="0">
                <a:solidFill>
                  <a:schemeClr val="accent6">
                    <a:lumMod val="75000"/>
                  </a:schemeClr>
                </a:solidFill>
              </a:rPr>
              <a:t>Storm</a:t>
            </a:r>
          </a:p>
          <a:p>
            <a:pPr algn="ctr"/>
            <a:r>
              <a:rPr lang="en-US" sz="2400" b="1" dirty="0">
                <a:solidFill>
                  <a:schemeClr val="accent6">
                    <a:lumMod val="75000"/>
                  </a:schemeClr>
                </a:solidFill>
              </a:rPr>
              <a:t>Spark Streaming</a:t>
            </a:r>
          </a:p>
          <a:p>
            <a:pPr algn="ctr"/>
            <a:endParaRPr lang="en-US" sz="2400" b="1" dirty="0">
              <a:solidFill>
                <a:schemeClr val="accent6">
                  <a:lumMod val="75000"/>
                </a:schemeClr>
              </a:solidFill>
            </a:endParaRPr>
          </a:p>
        </p:txBody>
      </p:sp>
      <p:sp>
        <p:nvSpPr>
          <p:cNvPr id="17" name="Rectangle 16"/>
          <p:cNvSpPr/>
          <p:nvPr/>
        </p:nvSpPr>
        <p:spPr>
          <a:xfrm>
            <a:off x="362262"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Tree>
    <p:extLst>
      <p:ext uri="{BB962C8B-B14F-4D97-AF65-F5344CB8AC3E}">
        <p14:creationId xmlns:p14="http://schemas.microsoft.com/office/powerpoint/2010/main" val="3816504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Hot Path Processing</a:t>
            </a:r>
          </a:p>
        </p:txBody>
      </p:sp>
      <p:pic>
        <p:nvPicPr>
          <p:cNvPr id="5" name="Picture 4"/>
          <p:cNvPicPr>
            <a:picLocks noChangeAspect="1"/>
          </p:cNvPicPr>
          <p:nvPr/>
        </p:nvPicPr>
        <p:blipFill>
          <a:blip r:embed="rId2" cstate="hqprint">
            <a:biLevel thresh="25000"/>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49566" y="107819"/>
            <a:ext cx="813143" cy="724108"/>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l="5562" b="45190"/>
          <a:stretch/>
        </p:blipFill>
        <p:spPr>
          <a:xfrm>
            <a:off x="0" y="939746"/>
            <a:ext cx="6668056" cy="3243783"/>
          </a:xfrm>
          <a:prstGeom prst="rect">
            <a:avLst/>
          </a:prstGeom>
        </p:spPr>
      </p:pic>
      <p:sp>
        <p:nvSpPr>
          <p:cNvPr id="7" name="TextBox 6"/>
          <p:cNvSpPr txBox="1"/>
          <p:nvPr/>
        </p:nvSpPr>
        <p:spPr>
          <a:xfrm>
            <a:off x="4014504" y="2147505"/>
            <a:ext cx="2245659" cy="923330"/>
          </a:xfrm>
          <a:prstGeom prst="rect">
            <a:avLst/>
          </a:prstGeom>
          <a:noFill/>
        </p:spPr>
        <p:txBody>
          <a:bodyPr wrap="square" rtlCol="0">
            <a:spAutoFit/>
          </a:bodyPr>
          <a:lstStyle/>
          <a:p>
            <a:r>
              <a:rPr lang="en-US" i="1" dirty="0"/>
              <a:t>Multiple processing ”instances” can work off of the broker.</a:t>
            </a:r>
          </a:p>
        </p:txBody>
      </p:sp>
      <p:cxnSp>
        <p:nvCxnSpPr>
          <p:cNvPr id="8" name="Straight Connector 7"/>
          <p:cNvCxnSpPr/>
          <p:nvPr/>
        </p:nvCxnSpPr>
        <p:spPr>
          <a:xfrm>
            <a:off x="6580093" y="1560300"/>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75753" y="2009005"/>
            <a:ext cx="4935429" cy="1200329"/>
          </a:xfrm>
          <a:prstGeom prst="rect">
            <a:avLst/>
          </a:prstGeom>
          <a:noFill/>
        </p:spPr>
        <p:txBody>
          <a:bodyPr wrap="square" rtlCol="0">
            <a:spAutoFit/>
          </a:bodyPr>
          <a:lstStyle/>
          <a:p>
            <a:r>
              <a:rPr lang="en-US" i="1" dirty="0"/>
              <a:t>Must think about the end use:</a:t>
            </a:r>
          </a:p>
          <a:p>
            <a:pPr marL="285750" indent="-285750">
              <a:buFontTx/>
              <a:buChar char="-"/>
            </a:pPr>
            <a:r>
              <a:rPr lang="en-US" i="1" dirty="0"/>
              <a:t>Indexing for operational dashboards</a:t>
            </a:r>
          </a:p>
          <a:p>
            <a:pPr marL="285750" indent="-285750">
              <a:buFontTx/>
              <a:buChar char="-"/>
            </a:pPr>
            <a:r>
              <a:rPr lang="en-US" i="1" dirty="0"/>
              <a:t>Transformation/Curation for persistence</a:t>
            </a:r>
          </a:p>
          <a:p>
            <a:pPr marL="285750" indent="-285750">
              <a:buFontTx/>
              <a:buChar char="-"/>
            </a:pPr>
            <a:r>
              <a:rPr lang="en-US" i="1" dirty="0"/>
              <a:t>Spooling to an alternate store</a:t>
            </a:r>
          </a:p>
        </p:txBody>
      </p:sp>
    </p:spTree>
    <p:extLst>
      <p:ext uri="{BB962C8B-B14F-4D97-AF65-F5344CB8AC3E}">
        <p14:creationId xmlns:p14="http://schemas.microsoft.com/office/powerpoint/2010/main" val="1650772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424183" y="1632182"/>
            <a:ext cx="6990287" cy="4908726"/>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0"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387350" y="496667"/>
            <a:ext cx="11652250" cy="609600"/>
          </a:xfrm>
        </p:spPr>
        <p:txBody>
          <a:bodyPr>
            <a:normAutofit fontScale="90000"/>
          </a:bodyPr>
          <a:lstStyle/>
          <a:p>
            <a:r>
              <a:rPr lang="en-US" dirty="0">
                <a:solidFill>
                  <a:schemeClr val="tx1"/>
                </a:solidFill>
              </a:rPr>
              <a:t>Azure Stream Analytics</a:t>
            </a:r>
            <a:br>
              <a:rPr lang="en-US" dirty="0">
                <a:solidFill>
                  <a:schemeClr val="tx1"/>
                </a:solidFill>
              </a:rPr>
            </a:br>
            <a:r>
              <a:rPr lang="en-US" dirty="0">
                <a:solidFill>
                  <a:schemeClr val="tx1"/>
                </a:solidFill>
              </a:rPr>
              <a:t>End-to-End Architecture Overview</a:t>
            </a:r>
          </a:p>
        </p:txBody>
      </p:sp>
      <p:sp>
        <p:nvSpPr>
          <p:cNvPr id="46" name="Rectangle 45"/>
          <p:cNvSpPr/>
          <p:nvPr/>
        </p:nvSpPr>
        <p:spPr bwMode="auto">
          <a:xfrm>
            <a:off x="3053323" y="3101572"/>
            <a:ext cx="1645258" cy="142290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pPr defTabSz="913387" fontAlgn="base">
              <a:spcBef>
                <a:spcPct val="0"/>
              </a:spcBef>
              <a:spcAft>
                <a:spcPct val="0"/>
              </a:spcAft>
            </a:pPr>
            <a:r>
              <a:rPr lang="en-US" sz="1836" dirty="0">
                <a:solidFill>
                  <a:srgbClr val="FFFFFF"/>
                </a:solidFill>
                <a:latin typeface="Segoe UI Light"/>
                <a:ea typeface="Segoe UI" pitchFamily="34" charset="0"/>
                <a:cs typeface="Segoe UI" pitchFamily="34" charset="0"/>
              </a:rPr>
              <a:t>Event Inputs</a:t>
            </a:r>
            <a:endParaRPr lang="en-US" sz="1200" dirty="0">
              <a:solidFill>
                <a:srgbClr val="FFFFFF"/>
              </a:solidFill>
              <a:latin typeface="Segoe UI Light"/>
              <a:ea typeface="Segoe UI" pitchFamily="34" charset="0"/>
              <a:cs typeface="Segoe UI" pitchFamily="34" charset="0"/>
            </a:endParaRP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Event Hub</a:t>
            </a:r>
          </a:p>
          <a:p>
            <a:pPr marL="171368" indent="-171368" defTabSz="913387" fontAlgn="base">
              <a:spcBef>
                <a:spcPct val="0"/>
              </a:spcBef>
              <a:spcAft>
                <a:spcPct val="0"/>
              </a:spcAft>
              <a:buFontTx/>
              <a:buChar char="-"/>
            </a:pPr>
            <a:r>
              <a:rPr lang="en-US" sz="1200" dirty="0" err="1">
                <a:solidFill>
                  <a:srgbClr val="FFFFFF"/>
                </a:solidFill>
                <a:ea typeface="Segoe UI" pitchFamily="34" charset="0"/>
                <a:cs typeface="Segoe UI" pitchFamily="34" charset="0"/>
              </a:rPr>
              <a:t>IoT</a:t>
            </a:r>
            <a:r>
              <a:rPr lang="en-US" sz="1200" dirty="0">
                <a:solidFill>
                  <a:srgbClr val="FFFFFF"/>
                </a:solidFill>
                <a:ea typeface="Segoe UI" pitchFamily="34" charset="0"/>
                <a:cs typeface="Segoe UI" pitchFamily="34" charset="0"/>
              </a:rPr>
              <a:t> Hub</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Blob</a:t>
            </a:r>
          </a:p>
        </p:txBody>
      </p:sp>
      <p:sp>
        <p:nvSpPr>
          <p:cNvPr id="47" name="Rectangle 46"/>
          <p:cNvSpPr/>
          <p:nvPr/>
        </p:nvSpPr>
        <p:spPr bwMode="auto">
          <a:xfrm>
            <a:off x="5205149" y="2418407"/>
            <a:ext cx="1645258" cy="3898452"/>
          </a:xfrm>
          <a:prstGeom prst="rect">
            <a:avLst/>
          </a:prstGeom>
          <a:solidFill>
            <a:schemeClr val="accent6">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r>
              <a:rPr lang="en-US" sz="1836" b="1" dirty="0">
                <a:solidFill>
                  <a:srgbClr val="FFFFFF"/>
                </a:solidFill>
                <a:latin typeface="Segoe UI Light"/>
                <a:ea typeface="Segoe UI" pitchFamily="34" charset="0"/>
                <a:cs typeface="Segoe UI" pitchFamily="34" charset="0"/>
              </a:rPr>
              <a:t>Transform</a:t>
            </a:r>
            <a:endParaRPr lang="en-US" sz="1200" b="1" dirty="0">
              <a:solidFill>
                <a:srgbClr val="FFFFFF"/>
              </a:solidFill>
              <a:latin typeface="Segoe UI Light"/>
              <a:ea typeface="Segoe UI" pitchFamily="34" charset="0"/>
              <a:cs typeface="Segoe UI" pitchFamily="34" charset="0"/>
            </a:endParaRPr>
          </a:p>
          <a:p>
            <a:pPr marL="171368" indent="-171368">
              <a:buFontTx/>
              <a:buChar char="-"/>
            </a:pPr>
            <a:r>
              <a:rPr lang="en-US" sz="1200" dirty="0">
                <a:solidFill>
                  <a:srgbClr val="FFFFFF"/>
                </a:solidFill>
                <a:ea typeface="Segoe UI" pitchFamily="34" charset="0"/>
                <a:cs typeface="Segoe UI" pitchFamily="34" charset="0"/>
              </a:rPr>
              <a:t>Temporal joins</a:t>
            </a:r>
          </a:p>
          <a:p>
            <a:pPr marL="171368" indent="-171368">
              <a:buFontTx/>
              <a:buChar char="-"/>
            </a:pPr>
            <a:r>
              <a:rPr lang="en-US" sz="1200" dirty="0">
                <a:solidFill>
                  <a:srgbClr val="FFFFFF"/>
                </a:solidFill>
                <a:ea typeface="Segoe UI" pitchFamily="34" charset="0"/>
                <a:cs typeface="Segoe UI" pitchFamily="34" charset="0"/>
              </a:rPr>
              <a:t>Filter</a:t>
            </a:r>
          </a:p>
          <a:p>
            <a:pPr marL="171368" indent="-171368">
              <a:buFontTx/>
              <a:buChar char="-"/>
            </a:pPr>
            <a:r>
              <a:rPr lang="en-US" sz="1200" dirty="0">
                <a:solidFill>
                  <a:srgbClr val="FFFFFF"/>
                </a:solidFill>
                <a:ea typeface="Segoe UI" pitchFamily="34" charset="0"/>
                <a:cs typeface="Segoe UI" pitchFamily="34" charset="0"/>
              </a:rPr>
              <a:t>Aggregates</a:t>
            </a:r>
          </a:p>
          <a:p>
            <a:pPr marL="171368" indent="-171368">
              <a:buFontTx/>
              <a:buChar char="-"/>
            </a:pPr>
            <a:r>
              <a:rPr lang="en-US" sz="1200" dirty="0">
                <a:solidFill>
                  <a:srgbClr val="FFFFFF"/>
                </a:solidFill>
                <a:ea typeface="Segoe UI" pitchFamily="34" charset="0"/>
                <a:cs typeface="Segoe UI" pitchFamily="34" charset="0"/>
              </a:rPr>
              <a:t>Projections</a:t>
            </a:r>
          </a:p>
          <a:p>
            <a:pPr marL="171368" indent="-171368">
              <a:buFontTx/>
              <a:buChar char="-"/>
            </a:pPr>
            <a:r>
              <a:rPr lang="en-US" sz="1200" dirty="0">
                <a:solidFill>
                  <a:srgbClr val="FFFFFF"/>
                </a:solidFill>
                <a:ea typeface="Segoe UI" pitchFamily="34" charset="0"/>
                <a:cs typeface="Segoe UI" pitchFamily="34" charset="0"/>
              </a:rPr>
              <a:t>Windows</a:t>
            </a:r>
          </a:p>
          <a:p>
            <a:pPr marL="171368" indent="-171368">
              <a:buFontTx/>
              <a:buChar char="-"/>
            </a:pPr>
            <a:r>
              <a:rPr lang="en-US" sz="1200" dirty="0">
                <a:solidFill>
                  <a:srgbClr val="FFFFFF"/>
                </a:solidFill>
                <a:ea typeface="Segoe UI" pitchFamily="34" charset="0"/>
                <a:cs typeface="Segoe UI" pitchFamily="34" charset="0"/>
              </a:rPr>
              <a:t>Etc.</a:t>
            </a:r>
          </a:p>
          <a:p>
            <a:endParaRPr lang="en-US" sz="1200" dirty="0">
              <a:solidFill>
                <a:srgbClr val="FFFFFF"/>
              </a:solidFill>
              <a:ea typeface="Segoe UI" pitchFamily="34" charset="0"/>
              <a:cs typeface="Segoe UI" pitchFamily="34" charset="0"/>
            </a:endParaRPr>
          </a:p>
          <a:p>
            <a:r>
              <a:rPr lang="en-US" sz="1836" b="1" dirty="0">
                <a:solidFill>
                  <a:srgbClr val="FFFFFF"/>
                </a:solidFill>
                <a:latin typeface="Segoe UI Light"/>
                <a:ea typeface="Segoe UI" pitchFamily="34" charset="0"/>
                <a:cs typeface="Segoe UI" pitchFamily="34" charset="0"/>
              </a:rPr>
              <a:t>Enrich</a:t>
            </a:r>
            <a:endParaRPr lang="en-US" sz="1200" b="1" dirty="0">
              <a:solidFill>
                <a:srgbClr val="FFFFFF"/>
              </a:solidFill>
              <a:latin typeface="Segoe UI Light"/>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a:p>
            <a:r>
              <a:rPr lang="en-US" sz="1836" b="1" dirty="0">
                <a:solidFill>
                  <a:srgbClr val="FFFFFF"/>
                </a:solidFill>
                <a:latin typeface="Segoe UI Light"/>
                <a:ea typeface="Segoe UI" pitchFamily="34" charset="0"/>
                <a:cs typeface="Segoe UI" pitchFamily="34" charset="0"/>
              </a:rPr>
              <a:t>Correlate</a:t>
            </a:r>
            <a:endParaRPr lang="en-US" sz="1200" b="1" dirty="0">
              <a:solidFill>
                <a:srgbClr val="FFFFFF"/>
              </a:solidFill>
              <a:latin typeface="Segoe UI Light"/>
              <a:ea typeface="Segoe UI" pitchFamily="34" charset="0"/>
              <a:cs typeface="Segoe UI" pitchFamily="34" charset="0"/>
            </a:endParaRPr>
          </a:p>
          <a:p>
            <a:endParaRPr lang="en-US" sz="1200" b="1" dirty="0">
              <a:solidFill>
                <a:srgbClr val="FFFFFF"/>
              </a:solidFill>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p:txBody>
      </p:sp>
      <p:grpSp>
        <p:nvGrpSpPr>
          <p:cNvPr id="52" name="Group 51"/>
          <p:cNvGrpSpPr/>
          <p:nvPr/>
        </p:nvGrpSpPr>
        <p:grpSpPr>
          <a:xfrm>
            <a:off x="607855" y="3153430"/>
            <a:ext cx="1371047" cy="1371047"/>
            <a:chOff x="751136" y="3525713"/>
            <a:chExt cx="1371600" cy="1371600"/>
          </a:xfrm>
        </p:grpSpPr>
        <p:sp>
          <p:nvSpPr>
            <p:cNvPr id="128" name="Rectangle 127"/>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9"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51" tIns="41125" rIns="82251" bIns="41125" numCol="1" anchor="t" anchorCtr="0" compatLnSpc="1">
              <a:prstTxWarp prst="textNoShape">
                <a:avLst/>
              </a:prstTxWarp>
            </a:bodyPr>
            <a:lstStyle/>
            <a:p>
              <a:endParaRPr lang="en-US" sz="1600">
                <a:solidFill>
                  <a:srgbClr val="000000"/>
                </a:solidFill>
              </a:endParaRPr>
            </a:p>
          </p:txBody>
        </p:sp>
        <p:sp>
          <p:nvSpPr>
            <p:cNvPr id="10"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a:extLst/>
          </p:spPr>
          <p:txBody>
            <a:bodyPr vert="horz" wrap="square" lIns="91379" tIns="45691" rIns="91379" bIns="45691" numCol="1" anchor="t" anchorCtr="0" compatLnSpc="1">
              <a:prstTxWarp prst="textNoShape">
                <a:avLst/>
              </a:prstTxWarp>
            </a:bodyPr>
            <a:lstStyle/>
            <a:p>
              <a:endParaRPr lang="en-US" sz="1798">
                <a:solidFill>
                  <a:srgbClr val="000000"/>
                </a:solidFill>
              </a:endParaRPr>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7" name="TextBox 16"/>
            <p:cNvSpPr txBox="1"/>
            <p:nvPr/>
          </p:nvSpPr>
          <p:spPr>
            <a:xfrm>
              <a:off x="1558218" y="4307955"/>
              <a:ext cx="368285" cy="369353"/>
            </a:xfrm>
            <a:prstGeom prst="rect">
              <a:avLst/>
            </a:prstGeom>
            <a:noFill/>
          </p:spPr>
          <p:txBody>
            <a:bodyPr wrap="none" lIns="0" tIns="0" rIns="0" bIns="0" rtlCol="0">
              <a:spAutoFit/>
            </a:bodyPr>
            <a:lstStyle/>
            <a:p>
              <a:r>
                <a:rPr lang="en-US" sz="2399" spc="-70"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2399" spc="-70" dirty="0">
                <a:gradFill>
                  <a:gsLst>
                    <a:gs pos="2917">
                      <a:srgbClr val="FFFFFF"/>
                    </a:gs>
                    <a:gs pos="30000">
                      <a:srgbClr val="FFFFFF"/>
                    </a:gs>
                  </a:gsLst>
                  <a:lin ang="5400000" scaled="0"/>
                </a:gradFill>
              </a:endParaRPr>
            </a:p>
          </p:txBody>
        </p:sp>
      </p:grpSp>
      <p:sp>
        <p:nvSpPr>
          <p:cNvPr id="64" name="Rectangle 63"/>
          <p:cNvSpPr/>
          <p:nvPr/>
        </p:nvSpPr>
        <p:spPr bwMode="auto">
          <a:xfrm>
            <a:off x="7314590" y="1877514"/>
            <a:ext cx="1645258" cy="281964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pPr defTabSz="913387" fontAlgn="base">
              <a:spcBef>
                <a:spcPct val="0"/>
              </a:spcBef>
              <a:spcAft>
                <a:spcPct val="0"/>
              </a:spcAft>
            </a:pPr>
            <a:r>
              <a:rPr lang="en-US" sz="1836" dirty="0">
                <a:solidFill>
                  <a:srgbClr val="FFFFFF"/>
                </a:solidFill>
                <a:latin typeface="Segoe UI Light"/>
                <a:ea typeface="Segoe UI" pitchFamily="34" charset="0"/>
                <a:cs typeface="Segoe UI" pitchFamily="34" charset="0"/>
              </a:rPr>
              <a:t>Outputs</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SQL Azure</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Blobs</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Event Hub</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ADLS</a:t>
            </a:r>
          </a:p>
          <a:p>
            <a:pPr marL="171368" indent="-171368" defTabSz="913387" fontAlgn="base">
              <a:spcBef>
                <a:spcPct val="0"/>
              </a:spcBef>
              <a:spcAft>
                <a:spcPct val="0"/>
              </a:spcAft>
              <a:buFontTx/>
              <a:buChar char="-"/>
            </a:pPr>
            <a:r>
              <a:rPr lang="en-US" sz="1200" dirty="0" err="1">
                <a:solidFill>
                  <a:srgbClr val="FFFFFF"/>
                </a:solidFill>
                <a:ea typeface="Segoe UI" pitchFamily="34" charset="0"/>
                <a:cs typeface="Segoe UI" pitchFamily="34" charset="0"/>
              </a:rPr>
              <a:t>PowerBI</a:t>
            </a:r>
            <a:endParaRPr lang="en-US" sz="1200" dirty="0">
              <a:solidFill>
                <a:srgbClr val="FFFFFF"/>
              </a:solidFill>
              <a:ea typeface="Segoe UI" pitchFamily="34" charset="0"/>
              <a:cs typeface="Segoe UI" pitchFamily="34" charset="0"/>
            </a:endParaRP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t>
            </a:r>
          </a:p>
          <a:p>
            <a:pPr defTabSz="913387" fontAlgn="base">
              <a:spcBef>
                <a:spcPct val="0"/>
              </a:spcBef>
              <a:spcAft>
                <a:spcPct val="0"/>
              </a:spcAft>
            </a:pPr>
            <a:endParaRPr lang="en-US" sz="1200" dirty="0">
              <a:solidFill>
                <a:srgbClr val="FFFFFF"/>
              </a:solidFill>
              <a:latin typeface="Segoe UI Light"/>
              <a:ea typeface="Segoe UI" pitchFamily="34" charset="0"/>
              <a:cs typeface="Segoe UI" pitchFamily="34" charset="0"/>
            </a:endParaRPr>
          </a:p>
        </p:txBody>
      </p:sp>
      <p:cxnSp>
        <p:nvCxnSpPr>
          <p:cNvPr id="84" name="Straight Arrow Connector 83"/>
          <p:cNvCxnSpPr/>
          <p:nvPr/>
        </p:nvCxnSpPr>
        <p:spPr>
          <a:xfrm>
            <a:off x="2009715" y="3719417"/>
            <a:ext cx="1032054" cy="7669"/>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6900342" y="5281859"/>
            <a:ext cx="2956309"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900341" y="2510160"/>
            <a:ext cx="414250"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58" name="Group 2"/>
          <p:cNvGrpSpPr/>
          <p:nvPr/>
        </p:nvGrpSpPr>
        <p:grpSpPr>
          <a:xfrm>
            <a:off x="9900862" y="4776078"/>
            <a:ext cx="1371047" cy="1371047"/>
            <a:chOff x="10036323" y="4353113"/>
            <a:chExt cx="1371600" cy="1371600"/>
          </a:xfrm>
        </p:grpSpPr>
        <p:sp>
          <p:nvSpPr>
            <p:cNvPr id="130" name="Rectangle 3"/>
            <p:cNvSpPr/>
            <p:nvPr/>
          </p:nvSpPr>
          <p:spPr bwMode="auto">
            <a:xfrm>
              <a:off x="10036323" y="4353113"/>
              <a:ext cx="1371600" cy="1371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5" name="TextBox 5"/>
            <p:cNvSpPr txBox="1"/>
            <p:nvPr/>
          </p:nvSpPr>
          <p:spPr>
            <a:xfrm>
              <a:off x="10379458" y="4368150"/>
              <a:ext cx="726635" cy="1015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6597" spc="-70"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6597" spc="-70" dirty="0">
                <a:gradFill>
                  <a:gsLst>
                    <a:gs pos="2917">
                      <a:srgbClr val="FFFFFF"/>
                    </a:gs>
                    <a:gs pos="30000">
                      <a:srgbClr val="FFFFFF"/>
                    </a:gs>
                  </a:gsLst>
                  <a:lin ang="5400000" scaled="0"/>
                </a:gradFill>
              </a:endParaRPr>
            </a:p>
          </p:txBody>
        </p:sp>
      </p:grpSp>
      <p:grpSp>
        <p:nvGrpSpPr>
          <p:cNvPr id="57" name="Group 12"/>
          <p:cNvGrpSpPr/>
          <p:nvPr/>
        </p:nvGrpSpPr>
        <p:grpSpPr>
          <a:xfrm>
            <a:off x="9900862" y="3326794"/>
            <a:ext cx="1371047" cy="1371048"/>
            <a:chOff x="10036323" y="2761666"/>
            <a:chExt cx="1371600" cy="1371600"/>
          </a:xfrm>
        </p:grpSpPr>
        <p:sp>
          <p:nvSpPr>
            <p:cNvPr id="63" name="Rectangle 13"/>
            <p:cNvSpPr/>
            <p:nvPr/>
          </p:nvSpPr>
          <p:spPr bwMode="auto">
            <a:xfrm>
              <a:off x="10036323" y="2761666"/>
              <a:ext cx="1371600" cy="1371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145" name="TextBox 14"/>
            <p:cNvSpPr txBox="1"/>
            <p:nvPr/>
          </p:nvSpPr>
          <p:spPr>
            <a:xfrm>
              <a:off x="10150240" y="2840902"/>
              <a:ext cx="1152407" cy="123128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r>
                <a:rPr lang="en-US" sz="1600" spc="-70" dirty="0">
                  <a:gradFill>
                    <a:gsLst>
                      <a:gs pos="2917">
                        <a:srgbClr val="FFFFFF"/>
                      </a:gs>
                      <a:gs pos="30000">
                        <a:srgbClr val="FFFFFF"/>
                      </a:gs>
                    </a:gsLst>
                    <a:lin ang="5400000" scaled="0"/>
                  </a:gradFill>
                </a:rPr>
                <a:t>BI </a:t>
              </a:r>
              <a:br>
                <a:rPr lang="en-US" sz="1600" spc="-70" dirty="0">
                  <a:gradFill>
                    <a:gsLst>
                      <a:gs pos="2917">
                        <a:srgbClr val="FFFFFF"/>
                      </a:gs>
                      <a:gs pos="30000">
                        <a:srgbClr val="FFFFFF"/>
                      </a:gs>
                    </a:gsLst>
                    <a:lin ang="5400000" scaled="0"/>
                  </a:gradFill>
                </a:rPr>
              </a:br>
              <a:r>
                <a:rPr lang="en-US" sz="1600" spc="-70" dirty="0">
                  <a:gradFill>
                    <a:gsLst>
                      <a:gs pos="2917">
                        <a:srgbClr val="FFFFFF"/>
                      </a:gs>
                      <a:gs pos="30000">
                        <a:srgbClr val="FFFFFF"/>
                      </a:gs>
                    </a:gsLst>
                    <a:lin ang="5400000" scaled="0"/>
                  </a:gradFill>
                </a:rPr>
                <a:t>Dashboards</a:t>
              </a:r>
            </a:p>
            <a:p>
              <a:endParaRPr lang="en-US" sz="1600" spc="-70" dirty="0">
                <a:gradFill>
                  <a:gsLst>
                    <a:gs pos="2917">
                      <a:srgbClr val="FFFFFF"/>
                    </a:gs>
                    <a:gs pos="30000">
                      <a:srgbClr val="FFFFFF"/>
                    </a:gs>
                  </a:gsLst>
                  <a:lin ang="5400000" scaled="0"/>
                </a:gradFill>
              </a:endParaRPr>
            </a:p>
            <a:p>
              <a:r>
                <a:rPr lang="en-US" sz="1600" spc="-70" dirty="0">
                  <a:gradFill>
                    <a:gsLst>
                      <a:gs pos="2917">
                        <a:srgbClr val="FFFFFF"/>
                      </a:gs>
                      <a:gs pos="30000">
                        <a:srgbClr val="FFFFFF"/>
                      </a:gs>
                    </a:gsLst>
                    <a:lin ang="5400000" scaled="0"/>
                  </a:gradFill>
                </a:rPr>
                <a:t>Predictive Analytics</a:t>
              </a:r>
            </a:p>
          </p:txBody>
        </p:sp>
      </p:grpSp>
      <p:grpSp>
        <p:nvGrpSpPr>
          <p:cNvPr id="100" name="Group 99"/>
          <p:cNvGrpSpPr/>
          <p:nvPr/>
        </p:nvGrpSpPr>
        <p:grpSpPr>
          <a:xfrm>
            <a:off x="9889309" y="1877515"/>
            <a:ext cx="1371047" cy="1371047"/>
            <a:chOff x="751136" y="3525713"/>
            <a:chExt cx="1371600" cy="1371600"/>
          </a:xfrm>
        </p:grpSpPr>
        <p:sp>
          <p:nvSpPr>
            <p:cNvPr id="101" name="Rectangle 100"/>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102"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51" tIns="41125" rIns="82251" bIns="41125" numCol="1" anchor="t" anchorCtr="0" compatLnSpc="1">
              <a:prstTxWarp prst="textNoShape">
                <a:avLst/>
              </a:prstTxWarp>
            </a:bodyPr>
            <a:lstStyle/>
            <a:p>
              <a:endParaRPr lang="en-US" sz="1600">
                <a:solidFill>
                  <a:srgbClr val="000000"/>
                </a:solidFill>
              </a:endParaRPr>
            </a:p>
          </p:txBody>
        </p:sp>
        <p:sp>
          <p:nvSpPr>
            <p:cNvPr id="103"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a:extLst/>
          </p:spPr>
          <p:txBody>
            <a:bodyPr vert="horz" wrap="square" lIns="91379" tIns="45691" rIns="91379" bIns="45691" numCol="1" anchor="t" anchorCtr="0" compatLnSpc="1">
              <a:prstTxWarp prst="textNoShape">
                <a:avLst/>
              </a:prstTxWarp>
            </a:bodyPr>
            <a:lstStyle/>
            <a:p>
              <a:endParaRPr lang="en-US" sz="1798">
                <a:solidFill>
                  <a:srgbClr val="000000"/>
                </a:solidFill>
              </a:endParaRPr>
            </a:p>
          </p:txBody>
        </p:sp>
        <p:pic>
          <p:nvPicPr>
            <p:cNvPr id="104" name="Picture 10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05" name="TextBox 104"/>
            <p:cNvSpPr txBox="1"/>
            <p:nvPr/>
          </p:nvSpPr>
          <p:spPr>
            <a:xfrm>
              <a:off x="1558218" y="4307955"/>
              <a:ext cx="368285" cy="369353"/>
            </a:xfrm>
            <a:prstGeom prst="rect">
              <a:avLst/>
            </a:prstGeom>
            <a:noFill/>
          </p:spPr>
          <p:txBody>
            <a:bodyPr wrap="none" lIns="0" tIns="0" rIns="0" bIns="0" rtlCol="0">
              <a:spAutoFit/>
            </a:bodyPr>
            <a:lstStyle/>
            <a:p>
              <a:r>
                <a:rPr lang="en-US" sz="2399" spc="-70"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2399" spc="-70" dirty="0">
                <a:gradFill>
                  <a:gsLst>
                    <a:gs pos="2917">
                      <a:srgbClr val="FFFFFF"/>
                    </a:gs>
                    <a:gs pos="30000">
                      <a:srgbClr val="FFFFFF"/>
                    </a:gs>
                  </a:gsLst>
                  <a:lin ang="5400000" scaled="0"/>
                </a:gradFill>
              </a:endParaRPr>
            </a:p>
          </p:txBody>
        </p:sp>
      </p:grpSp>
      <p:sp>
        <p:nvSpPr>
          <p:cNvPr id="59" name="Rectangle 58"/>
          <p:cNvSpPr/>
          <p:nvPr/>
        </p:nvSpPr>
        <p:spPr>
          <a:xfrm>
            <a:off x="9985639" y="5575621"/>
            <a:ext cx="701143" cy="459762"/>
          </a:xfrm>
          <a:prstGeom prst="rect">
            <a:avLst/>
          </a:prstGeom>
        </p:spPr>
        <p:txBody>
          <a:bodyPr wrap="none">
            <a:spAutoFit/>
          </a:bodyPr>
          <a:lstStyle/>
          <a:p>
            <a:r>
              <a:rPr lang="en-US" sz="1200" dirty="0">
                <a:solidFill>
                  <a:srgbClr val="FFFFFF"/>
                </a:solidFill>
              </a:rPr>
              <a:t>Azure</a:t>
            </a:r>
          </a:p>
          <a:p>
            <a:r>
              <a:rPr lang="en-US" sz="1200" dirty="0">
                <a:solidFill>
                  <a:srgbClr val="FFFFFF"/>
                </a:solidFill>
              </a:rPr>
              <a:t>Storage</a:t>
            </a:r>
          </a:p>
        </p:txBody>
      </p:sp>
      <p:sp>
        <p:nvSpPr>
          <p:cNvPr id="70" name="TextBox 69"/>
          <p:cNvSpPr txBox="1"/>
          <p:nvPr/>
        </p:nvSpPr>
        <p:spPr>
          <a:xfrm>
            <a:off x="2687813" y="1788764"/>
            <a:ext cx="2412102" cy="1231106"/>
          </a:xfrm>
          <a:prstGeom prst="rect">
            <a:avLst/>
          </a:prstGeom>
          <a:noFill/>
        </p:spPr>
        <p:txBody>
          <a:bodyPr wrap="square" lIns="0" tIns="0" rIns="0" bIns="0" rtlCol="0">
            <a:spAutoFit/>
          </a:bodyPr>
          <a:lstStyle/>
          <a:p>
            <a:pPr marL="280040" indent="-280040">
              <a:buFont typeface="Arial" panose="020B0604020202020204" pitchFamily="34" charset="0"/>
              <a:buChar char="•"/>
            </a:pPr>
            <a:r>
              <a:rPr lang="en-US" sz="2000" spc="-70" dirty="0"/>
              <a:t>Temporal Semantics</a:t>
            </a:r>
          </a:p>
          <a:p>
            <a:pPr marL="280040" indent="-280040">
              <a:buFont typeface="Arial" panose="020B0604020202020204" pitchFamily="34" charset="0"/>
              <a:buChar char="•"/>
            </a:pPr>
            <a:r>
              <a:rPr lang="en-US" sz="2000" spc="-70" dirty="0"/>
              <a:t>Guaranteed delivery</a:t>
            </a:r>
          </a:p>
          <a:p>
            <a:pPr marL="280040" indent="-280040">
              <a:buFont typeface="Arial" panose="020B0604020202020204" pitchFamily="34" charset="0"/>
              <a:buChar char="•"/>
            </a:pPr>
            <a:r>
              <a:rPr lang="en-US" sz="2000" spc="-70" dirty="0"/>
              <a:t>Guaranteed up time </a:t>
            </a:r>
          </a:p>
          <a:p>
            <a:pPr marL="280040" indent="-280040">
              <a:buFont typeface="Arial" panose="020B0604020202020204" pitchFamily="34" charset="0"/>
              <a:buChar char="•"/>
            </a:pPr>
            <a:endParaRPr lang="en-US" sz="2000" spc="-70" dirty="0"/>
          </a:p>
        </p:txBody>
      </p:sp>
      <p:sp>
        <p:nvSpPr>
          <p:cNvPr id="60" name="Rectangle 59"/>
          <p:cNvSpPr/>
          <p:nvPr/>
        </p:nvSpPr>
        <p:spPr bwMode="auto">
          <a:xfrm>
            <a:off x="3050237" y="4893953"/>
            <a:ext cx="1642934" cy="142290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pPr defTabSz="913387" fontAlgn="base">
              <a:spcBef>
                <a:spcPct val="0"/>
              </a:spcBef>
              <a:spcAft>
                <a:spcPct val="0"/>
              </a:spcAft>
            </a:pPr>
            <a:r>
              <a:rPr lang="en-US" sz="1836" dirty="0">
                <a:solidFill>
                  <a:srgbClr val="FFFFFF"/>
                </a:solidFill>
                <a:latin typeface="Segoe UI Light"/>
                <a:ea typeface="Segoe UI" pitchFamily="34" charset="0"/>
                <a:cs typeface="Segoe UI" pitchFamily="34" charset="0"/>
              </a:rPr>
              <a:t>Reference Data</a:t>
            </a:r>
            <a:endParaRPr lang="en-US" sz="1200" dirty="0">
              <a:solidFill>
                <a:srgbClr val="FFFFFF"/>
              </a:solidFill>
              <a:latin typeface="Segoe UI Light"/>
              <a:ea typeface="Segoe UI" pitchFamily="34" charset="0"/>
              <a:cs typeface="Segoe UI" pitchFamily="34" charset="0"/>
            </a:endParaRP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Blob</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SQL DB</a:t>
            </a:r>
          </a:p>
        </p:txBody>
      </p:sp>
      <p:cxnSp>
        <p:nvCxnSpPr>
          <p:cNvPr id="49" name="Straight Arrow Connector 48"/>
          <p:cNvCxnSpPr/>
          <p:nvPr/>
        </p:nvCxnSpPr>
        <p:spPr>
          <a:xfrm>
            <a:off x="9000220" y="2510160"/>
            <a:ext cx="856432"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32867" y="3708477"/>
            <a:ext cx="406161"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724778" y="5575620"/>
            <a:ext cx="414250"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Serving</a:t>
            </a: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duotone>
              <a:schemeClr val="accent4">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2" name="Rectangle 11"/>
          <p:cNvSpPr/>
          <p:nvPr/>
        </p:nvSpPr>
        <p:spPr>
          <a:xfrm>
            <a:off x="3383284" y="1788374"/>
            <a:ext cx="2442992" cy="1569660"/>
          </a:xfrm>
          <a:prstGeom prst="rect">
            <a:avLst/>
          </a:prstGeom>
        </p:spPr>
        <p:txBody>
          <a:bodyPr wrap="square">
            <a:spAutoFit/>
          </a:bodyPr>
          <a:lstStyle/>
          <a:p>
            <a:pPr algn="ctr"/>
            <a:r>
              <a:rPr lang="en-US" sz="2400" b="1" dirty="0">
                <a:solidFill>
                  <a:schemeClr val="accent6">
                    <a:lumMod val="75000"/>
                  </a:schemeClr>
                </a:solidFill>
              </a:rPr>
              <a:t>HDInsight</a:t>
            </a:r>
          </a:p>
          <a:p>
            <a:pPr algn="ctr"/>
            <a:r>
              <a:rPr lang="en-US" sz="2400" b="1" dirty="0">
                <a:solidFill>
                  <a:schemeClr val="accent6">
                    <a:lumMod val="75000"/>
                  </a:schemeClr>
                </a:solidFill>
              </a:rPr>
              <a:t>ADLA</a:t>
            </a:r>
          </a:p>
          <a:p>
            <a:pPr algn="ctr"/>
            <a:r>
              <a:rPr lang="en-US" sz="2400" b="1" dirty="0">
                <a:solidFill>
                  <a:schemeClr val="accent6">
                    <a:lumMod val="75000"/>
                  </a:schemeClr>
                </a:solidFill>
              </a:rPr>
              <a:t>Spark</a:t>
            </a:r>
          </a:p>
          <a:p>
            <a:pPr algn="ctr"/>
            <a:endParaRPr lang="en-US" sz="2400" b="1" dirty="0">
              <a:solidFill>
                <a:schemeClr val="accent6">
                  <a:lumMod val="75000"/>
                </a:schemeClr>
              </a:solidFill>
            </a:endParaRPr>
          </a:p>
        </p:txBody>
      </p:sp>
      <p:sp>
        <p:nvSpPr>
          <p:cNvPr id="14" name="Rectangle 13"/>
          <p:cNvSpPr/>
          <p:nvPr/>
        </p:nvSpPr>
        <p:spPr>
          <a:xfrm>
            <a:off x="6373978" y="1794469"/>
            <a:ext cx="2442992" cy="1569660"/>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Azure SQL DB</a:t>
            </a:r>
          </a:p>
          <a:p>
            <a:pPr algn="ctr"/>
            <a:endParaRPr lang="en-US" sz="2400" b="1" dirty="0">
              <a:solidFill>
                <a:schemeClr val="accent6">
                  <a:lumMod val="75000"/>
                </a:schemeClr>
              </a:solidFill>
            </a:endParaRP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Enrichment and Curation</a:t>
            </a:r>
          </a:p>
        </p:txBody>
      </p:sp>
    </p:spTree>
    <p:extLst>
      <p:ext uri="{BB962C8B-B14F-4D97-AF65-F5344CB8AC3E}">
        <p14:creationId xmlns:p14="http://schemas.microsoft.com/office/powerpoint/2010/main" val="147867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Cold Path Processing</a:t>
            </a:r>
          </a:p>
        </p:txBody>
      </p:sp>
      <p:pic>
        <p:nvPicPr>
          <p:cNvPr id="5" name="Picture 4"/>
          <p:cNvPicPr>
            <a:picLocks noChangeAspect="1"/>
          </p:cNvPicPr>
          <p:nvPr/>
        </p:nvPicPr>
        <p:blipFill>
          <a:blip r:embed="rId2" cstate="hqprint">
            <a:biLevel thresh="25000"/>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49566" y="107819"/>
            <a:ext cx="813143" cy="724108"/>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l="5562" t="54709"/>
          <a:stretch/>
        </p:blipFill>
        <p:spPr>
          <a:xfrm>
            <a:off x="125506" y="1380565"/>
            <a:ext cx="6668056" cy="2680446"/>
          </a:xfrm>
          <a:prstGeom prst="rect">
            <a:avLst/>
          </a:prstGeom>
        </p:spPr>
      </p:pic>
      <p:sp>
        <p:nvSpPr>
          <p:cNvPr id="10" name="TextBox 9"/>
          <p:cNvSpPr txBox="1"/>
          <p:nvPr/>
        </p:nvSpPr>
        <p:spPr>
          <a:xfrm>
            <a:off x="4140010" y="1930311"/>
            <a:ext cx="2245659" cy="1200329"/>
          </a:xfrm>
          <a:prstGeom prst="rect">
            <a:avLst/>
          </a:prstGeom>
          <a:noFill/>
        </p:spPr>
        <p:txBody>
          <a:bodyPr wrap="square" rtlCol="0">
            <a:spAutoFit/>
          </a:bodyPr>
          <a:lstStyle/>
          <a:p>
            <a:r>
              <a:rPr lang="en-US" i="1" dirty="0"/>
              <a:t>Multiple processing ”instances” can work on top of </a:t>
            </a:r>
            <a:r>
              <a:rPr lang="en-US" i="1"/>
              <a:t>dis-aggregated storage</a:t>
            </a:r>
            <a:endParaRPr lang="en-US" i="1" dirty="0"/>
          </a:p>
        </p:txBody>
      </p:sp>
      <p:cxnSp>
        <p:nvCxnSpPr>
          <p:cNvPr id="11" name="Straight Connector 10"/>
          <p:cNvCxnSpPr/>
          <p:nvPr/>
        </p:nvCxnSpPr>
        <p:spPr>
          <a:xfrm>
            <a:off x="6705599" y="1481606"/>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01259" y="1930311"/>
            <a:ext cx="4935429" cy="1200329"/>
          </a:xfrm>
          <a:prstGeom prst="rect">
            <a:avLst/>
          </a:prstGeom>
          <a:noFill/>
        </p:spPr>
        <p:txBody>
          <a:bodyPr wrap="square" rtlCol="0">
            <a:spAutoFit/>
          </a:bodyPr>
          <a:lstStyle/>
          <a:p>
            <a:r>
              <a:rPr lang="en-US" i="1" dirty="0"/>
              <a:t>Lot’s of options abound depending on the need:</a:t>
            </a:r>
          </a:p>
          <a:p>
            <a:pPr marL="285750" indent="-285750">
              <a:buFontTx/>
              <a:buChar char="-"/>
            </a:pPr>
            <a:r>
              <a:rPr lang="en-US" i="1" dirty="0"/>
              <a:t>Relational engines</a:t>
            </a:r>
          </a:p>
          <a:p>
            <a:pPr marL="285750" indent="-285750">
              <a:buFontTx/>
              <a:buChar char="-"/>
            </a:pPr>
            <a:r>
              <a:rPr lang="en-US" i="1" dirty="0"/>
              <a:t>Big Data solutions / in-mem or not</a:t>
            </a:r>
          </a:p>
          <a:p>
            <a:pPr marL="285750" indent="-285750">
              <a:buFontTx/>
              <a:buChar char="-"/>
            </a:pPr>
            <a:r>
              <a:rPr lang="en-US" i="1" dirty="0"/>
              <a:t>Other</a:t>
            </a:r>
          </a:p>
        </p:txBody>
      </p:sp>
    </p:spTree>
    <p:extLst>
      <p:ext uri="{BB962C8B-B14F-4D97-AF65-F5344CB8AC3E}">
        <p14:creationId xmlns:p14="http://schemas.microsoft.com/office/powerpoint/2010/main" val="347532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Why do we need Data Pipelines?</a:t>
            </a:r>
            <a:endParaRPr lang="en-US" b="1" dirty="0">
              <a:solidFill>
                <a:schemeClr val="accent2">
                  <a:lumMod val="60000"/>
                  <a:lumOff val="40000"/>
                </a:schemeClr>
              </a:solidFill>
            </a:endParaRPr>
          </a:p>
        </p:txBody>
      </p:sp>
      <p:sp>
        <p:nvSpPr>
          <p:cNvPr id="4" name="TextBox 3"/>
          <p:cNvSpPr txBox="1"/>
          <p:nvPr/>
        </p:nvSpPr>
        <p:spPr>
          <a:xfrm>
            <a:off x="602974" y="1368056"/>
            <a:ext cx="10851835" cy="472744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3200" dirty="0">
                <a:solidFill>
                  <a:schemeClr val="bg1"/>
                </a:solidFill>
              </a:rPr>
              <a:t>Whether you’re developing a </a:t>
            </a:r>
            <a:r>
              <a:rPr lang="en-US" sz="3200" b="1" dirty="0">
                <a:solidFill>
                  <a:schemeClr val="bg1"/>
                </a:solidFill>
              </a:rPr>
              <a:t>Bot</a:t>
            </a:r>
            <a:r>
              <a:rPr lang="en-US" sz="3200" dirty="0">
                <a:solidFill>
                  <a:schemeClr val="bg1"/>
                </a:solidFill>
              </a:rPr>
              <a:t>, a </a:t>
            </a:r>
            <a:r>
              <a:rPr lang="en-US" sz="3200" b="1" dirty="0">
                <a:solidFill>
                  <a:schemeClr val="bg1"/>
                </a:solidFill>
              </a:rPr>
              <a:t>web</a:t>
            </a:r>
            <a:r>
              <a:rPr lang="en-US" sz="3200" dirty="0">
                <a:solidFill>
                  <a:schemeClr val="bg1"/>
                </a:solidFill>
              </a:rPr>
              <a:t> application or an </a:t>
            </a:r>
            <a:r>
              <a:rPr lang="en-US" sz="3200" b="1" dirty="0">
                <a:solidFill>
                  <a:schemeClr val="bg1"/>
                </a:solidFill>
              </a:rPr>
              <a:t>IoT</a:t>
            </a:r>
            <a:r>
              <a:rPr lang="en-US" sz="3200" dirty="0">
                <a:solidFill>
                  <a:schemeClr val="bg1"/>
                </a:solidFill>
              </a:rPr>
              <a:t> application, data is an </a:t>
            </a:r>
            <a:r>
              <a:rPr lang="en-US" sz="3200" b="1" dirty="0">
                <a:solidFill>
                  <a:schemeClr val="bg1"/>
                </a:solidFill>
              </a:rPr>
              <a:t>inevitable part </a:t>
            </a:r>
            <a:r>
              <a:rPr lang="en-US" sz="3200" dirty="0">
                <a:solidFill>
                  <a:schemeClr val="bg1"/>
                </a:solidFill>
              </a:rPr>
              <a:t>of any modern-day applications.</a:t>
            </a:r>
          </a:p>
          <a:p>
            <a:pPr marL="342900" indent="-342900">
              <a:buFont typeface="Arial" panose="020B0604020202020204" pitchFamily="34" charset="0"/>
              <a:buChar char="•"/>
            </a:pPr>
            <a:endParaRPr lang="en-US" sz="3200" dirty="0">
              <a:solidFill>
                <a:schemeClr val="bg1"/>
              </a:solidFill>
            </a:endParaRPr>
          </a:p>
          <a:p>
            <a:pPr marL="342900" indent="-342900">
              <a:buFont typeface="Arial" panose="020B0604020202020204" pitchFamily="34" charset="0"/>
              <a:buChar char="•"/>
            </a:pPr>
            <a:r>
              <a:rPr lang="en-US" sz="3200" dirty="0">
                <a:solidFill>
                  <a:schemeClr val="bg1"/>
                </a:solidFill>
              </a:rPr>
              <a:t>A </a:t>
            </a:r>
            <a:r>
              <a:rPr lang="en-US" sz="3200" b="1" dirty="0">
                <a:solidFill>
                  <a:schemeClr val="bg1"/>
                </a:solidFill>
              </a:rPr>
              <a:t>application developer</a:t>
            </a:r>
            <a:r>
              <a:rPr lang="en-US" sz="3200" dirty="0">
                <a:solidFill>
                  <a:schemeClr val="bg1"/>
                </a:solidFill>
              </a:rPr>
              <a:t> and </a:t>
            </a:r>
            <a:r>
              <a:rPr lang="en-US" sz="3200" b="1" dirty="0">
                <a:solidFill>
                  <a:schemeClr val="bg1"/>
                </a:solidFill>
              </a:rPr>
              <a:t>data developer </a:t>
            </a:r>
            <a:r>
              <a:rPr lang="en-US" sz="3200" dirty="0">
                <a:solidFill>
                  <a:schemeClr val="bg1"/>
                </a:solidFill>
              </a:rPr>
              <a:t>roles are now the fulfilled by the same person.</a:t>
            </a:r>
          </a:p>
          <a:p>
            <a:pPr marL="342900" indent="-342900">
              <a:buFont typeface="Arial" panose="020B0604020202020204" pitchFamily="34" charset="0"/>
              <a:buChar char="•"/>
            </a:pPr>
            <a:endParaRPr lang="en-US" sz="3200" dirty="0">
              <a:solidFill>
                <a:schemeClr val="bg1"/>
              </a:solidFill>
            </a:endParaRPr>
          </a:p>
          <a:p>
            <a:pPr marL="342900" indent="-342900">
              <a:buFont typeface="Arial" panose="020B0604020202020204" pitchFamily="34" charset="0"/>
              <a:buChar char="•"/>
            </a:pPr>
            <a:r>
              <a:rPr lang="en-US" sz="3200" dirty="0">
                <a:solidFill>
                  <a:schemeClr val="bg1"/>
                </a:solidFill>
              </a:rPr>
              <a:t>Partners and customers are all looking to make their applications </a:t>
            </a:r>
            <a:r>
              <a:rPr lang="en-US" sz="3200" b="1" dirty="0">
                <a:solidFill>
                  <a:schemeClr val="bg1"/>
                </a:solidFill>
              </a:rPr>
              <a:t>smarter</a:t>
            </a:r>
            <a:r>
              <a:rPr lang="en-US" sz="3200" dirty="0">
                <a:solidFill>
                  <a:schemeClr val="bg1"/>
                </a:solidFill>
              </a:rPr>
              <a:t>.</a:t>
            </a:r>
          </a:p>
        </p:txBody>
      </p:sp>
    </p:spTree>
    <p:extLst>
      <p:ext uri="{BB962C8B-B14F-4D97-AF65-F5344CB8AC3E}">
        <p14:creationId xmlns:p14="http://schemas.microsoft.com/office/powerpoint/2010/main" val="1534625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7696872" y="1262063"/>
            <a:ext cx="4060153" cy="5080371"/>
          </a:xfrm>
          <a:prstGeom prst="rect">
            <a:avLst/>
          </a:prstGeom>
          <a:noFill/>
        </p:spPr>
        <p:txBody>
          <a:bodyPr wrap="square" lIns="91440" tIns="146304" rIns="91440" bIns="146304" rtlCol="0">
            <a:noAutofit/>
          </a:bodyPr>
          <a:lstStyle/>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Integrated analytics and storage</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Fully managed</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Easy to use–“dial for scale”</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Proven at scale</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Analyze data of any size, shape or speed</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Open-standards based</a:t>
            </a:r>
          </a:p>
        </p:txBody>
      </p:sp>
      <p:sp>
        <p:nvSpPr>
          <p:cNvPr id="2" name="Title 1"/>
          <p:cNvSpPr>
            <a:spLocks noGrp="1"/>
          </p:cNvSpPr>
          <p:nvPr>
            <p:ph type="title"/>
          </p:nvPr>
        </p:nvSpPr>
        <p:spPr/>
        <p:txBody>
          <a:bodyPr/>
          <a:lstStyle/>
          <a:p>
            <a:r>
              <a:rPr lang="en-US" dirty="0"/>
              <a:t>Azure Data Lake</a:t>
            </a:r>
          </a:p>
        </p:txBody>
      </p:sp>
      <p:sp>
        <p:nvSpPr>
          <p:cNvPr id="4" name="Slide Number Placeholder 3"/>
          <p:cNvSpPr>
            <a:spLocks noGrp="1"/>
          </p:cNvSpPr>
          <p:nvPr>
            <p:ph type="sldNum" sz="quarter" idx="4"/>
          </p:nvPr>
        </p:nvSpPr>
        <p:spPr/>
        <p:txBody>
          <a:bodyPr/>
          <a:lstStyle/>
          <a:p>
            <a:fld id="{75FAD755-3BD0-2447-A9DF-109DAABEFD99}" type="slidenum">
              <a:rPr lang="en-US" smtClean="0"/>
              <a:pPr/>
              <a:t>20</a:t>
            </a:fld>
            <a:endParaRPr lang="en-US" dirty="0"/>
          </a:p>
        </p:txBody>
      </p:sp>
      <p:sp>
        <p:nvSpPr>
          <p:cNvPr id="175" name="Rectangle 174"/>
          <p:cNvSpPr/>
          <p:nvPr/>
        </p:nvSpPr>
        <p:spPr bwMode="auto">
          <a:xfrm>
            <a:off x="0" y="1099226"/>
            <a:ext cx="415519" cy="5369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79" name="Rectangle 178"/>
          <p:cNvSpPr/>
          <p:nvPr/>
        </p:nvSpPr>
        <p:spPr bwMode="auto">
          <a:xfrm>
            <a:off x="-2427" y="1269803"/>
            <a:ext cx="415519" cy="507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grpSp>
        <p:nvGrpSpPr>
          <p:cNvPr id="208" name="Group 207"/>
          <p:cNvGrpSpPr/>
          <p:nvPr/>
        </p:nvGrpSpPr>
        <p:grpSpPr>
          <a:xfrm>
            <a:off x="413092" y="1294742"/>
            <a:ext cx="7261899" cy="5072632"/>
            <a:chOff x="425247" y="1269802"/>
            <a:chExt cx="7261899" cy="5072632"/>
          </a:xfrm>
        </p:grpSpPr>
        <p:grpSp>
          <p:nvGrpSpPr>
            <p:cNvPr id="206" name="Group 205"/>
            <p:cNvGrpSpPr/>
            <p:nvPr/>
          </p:nvGrpSpPr>
          <p:grpSpPr>
            <a:xfrm>
              <a:off x="425247" y="1269802"/>
              <a:ext cx="7261899" cy="5072632"/>
              <a:chOff x="425247" y="1269802"/>
              <a:chExt cx="7261899" cy="5072632"/>
            </a:xfrm>
          </p:grpSpPr>
          <p:grpSp>
            <p:nvGrpSpPr>
              <p:cNvPr id="178" name="Group 177"/>
              <p:cNvGrpSpPr/>
              <p:nvPr/>
            </p:nvGrpSpPr>
            <p:grpSpPr>
              <a:xfrm>
                <a:off x="425247" y="1269802"/>
                <a:ext cx="7261899" cy="5072632"/>
                <a:chOff x="425247" y="1269802"/>
                <a:chExt cx="7261899" cy="5072632"/>
              </a:xfrm>
            </p:grpSpPr>
            <p:sp>
              <p:nvSpPr>
                <p:cNvPr id="73" name="Rectangle 72"/>
                <p:cNvSpPr>
                  <a:spLocks/>
                </p:cNvSpPr>
                <p:nvPr/>
              </p:nvSpPr>
              <p:spPr>
                <a:xfrm>
                  <a:off x="434126" y="3585151"/>
                  <a:ext cx="7253020" cy="548640"/>
                </a:xfrm>
                <a:prstGeom prst="rect">
                  <a:avLst/>
                </a:prstGeom>
                <a:solidFill>
                  <a:schemeClr val="accent1">
                    <a:lumMod val="75000"/>
                    <a:lumOff val="25000"/>
                  </a:schemeClr>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400" dirty="0">
                      <a:solidFill>
                        <a:schemeClr val="bg1"/>
                      </a:solidFill>
                      <a:latin typeface="+mj-lt"/>
                      <a:cs typeface="Segoe UI Semibold" panose="020B0702040204020203" pitchFamily="34" charset="0"/>
                    </a:rPr>
                    <a:t>YARN</a:t>
                  </a:r>
                </a:p>
              </p:txBody>
            </p:sp>
            <p:sp>
              <p:nvSpPr>
                <p:cNvPr id="77" name="Rectangle 76"/>
                <p:cNvSpPr>
                  <a:spLocks/>
                </p:cNvSpPr>
                <p:nvPr/>
              </p:nvSpPr>
              <p:spPr>
                <a:xfrm>
                  <a:off x="425247" y="4206636"/>
                  <a:ext cx="7261898" cy="548640"/>
                </a:xfrm>
                <a:prstGeom prst="rect">
                  <a:avLst/>
                </a:prstGeom>
                <a:solidFill>
                  <a:schemeClr val="accent1">
                    <a:lumMod val="75000"/>
                    <a:lumOff val="25000"/>
                  </a:schemeClr>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p>
                  <a:pPr algn="ctr" defTabSz="931863" eaLnBrk="0" fontAlgn="base" hangingPunct="0">
                    <a:spcBef>
                      <a:spcPct val="0"/>
                    </a:spcBef>
                    <a:spcAft>
                      <a:spcPct val="0"/>
                    </a:spcAft>
                  </a:pPr>
                  <a:r>
                    <a:rPr lang="en-US" sz="2400" dirty="0">
                      <a:solidFill>
                        <a:schemeClr val="bg1"/>
                      </a:solidFill>
                      <a:latin typeface="+mj-lt"/>
                      <a:cs typeface="Segoe UI Semibold" panose="020B0702040204020203" pitchFamily="34" charset="0"/>
                    </a:rPr>
                    <a:t>HDFS</a:t>
                  </a:r>
                </a:p>
              </p:txBody>
            </p:sp>
            <p:sp>
              <p:nvSpPr>
                <p:cNvPr id="79" name="Rectangle 78"/>
                <p:cNvSpPr/>
                <p:nvPr/>
              </p:nvSpPr>
              <p:spPr bwMode="auto">
                <a:xfrm>
                  <a:off x="2496206"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HDInsight</a:t>
                  </a:r>
                </a:p>
              </p:txBody>
            </p:sp>
            <p:sp>
              <p:nvSpPr>
                <p:cNvPr id="80" name="Rectangle 79"/>
                <p:cNvSpPr/>
                <p:nvPr/>
              </p:nvSpPr>
              <p:spPr bwMode="auto">
                <a:xfrm>
                  <a:off x="448034"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Analytics Service</a:t>
                  </a:r>
                  <a:endParaRPr lang="en-GB" sz="2400" dirty="0">
                    <a:solidFill>
                      <a:schemeClr val="bg1"/>
                    </a:solidFill>
                    <a:latin typeface="+mj-lt"/>
                    <a:ea typeface="Segoe UI" pitchFamily="34" charset="0"/>
                    <a:cs typeface="Segoe UI" pitchFamily="34" charset="0"/>
                  </a:endParaRPr>
                </a:p>
              </p:txBody>
            </p:sp>
            <p:sp>
              <p:nvSpPr>
                <p:cNvPr id="84" name="Rectangle 83"/>
                <p:cNvSpPr/>
                <p:nvPr/>
              </p:nvSpPr>
              <p:spPr>
                <a:xfrm>
                  <a:off x="425248" y="4828120"/>
                  <a:ext cx="7261896" cy="1514314"/>
                </a:xfrm>
                <a:prstGeom prst="rect">
                  <a:avLst/>
                </a:prstGeom>
                <a:noFill/>
                <a:ln w="3175">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a:solidFill>
                        <a:schemeClr val="accent1"/>
                      </a:solidFill>
                      <a:latin typeface="Segoe UI Semibold" panose="020B0702040204020203" pitchFamily="34" charset="0"/>
                      <a:cs typeface="Segoe UI Semibold" panose="020B0702040204020203" pitchFamily="34" charset="0"/>
                    </a:rPr>
                    <a:t>Store</a:t>
                  </a:r>
                </a:p>
              </p:txBody>
            </p:sp>
            <p:sp>
              <p:nvSpPr>
                <p:cNvPr id="52" name="Rectangle 51"/>
                <p:cNvSpPr/>
                <p:nvPr/>
              </p:nvSpPr>
              <p:spPr bwMode="auto">
                <a:xfrm>
                  <a:off x="4591527" y="1285883"/>
                  <a:ext cx="3095617" cy="2244924"/>
                </a:xfrm>
                <a:prstGeom prst="rect">
                  <a:avLst/>
                </a:prstGeom>
                <a:solidFill>
                  <a:schemeClr val="accent1"/>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algn="ctr" defTabSz="932472" fontAlgn="base">
                    <a:spcBef>
                      <a:spcPct val="0"/>
                    </a:spcBef>
                    <a:spcAft>
                      <a:spcPts val="300"/>
                    </a:spcAft>
                  </a:pPr>
                  <a:r>
                    <a:rPr lang="en-US" sz="2400" dirty="0">
                      <a:solidFill>
                        <a:schemeClr val="bg1"/>
                      </a:solidFill>
                      <a:latin typeface="+mj-lt"/>
                      <a:ea typeface="Segoe UI" pitchFamily="34" charset="0"/>
                      <a:cs typeface="Segoe UI Semibold" panose="020B0702040204020203" pitchFamily="34" charset="0"/>
                    </a:rPr>
                    <a:t>Partners</a:t>
                  </a:r>
                </a:p>
              </p:txBody>
            </p:sp>
            <p:sp>
              <p:nvSpPr>
                <p:cNvPr id="74" name="Isosceles Triangle 73"/>
                <p:cNvSpPr/>
                <p:nvPr/>
              </p:nvSpPr>
              <p:spPr bwMode="auto">
                <a:xfrm rot="10800000">
                  <a:off x="485794"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18" name="Isosceles Triangle 117"/>
                <p:cNvSpPr/>
                <p:nvPr/>
              </p:nvSpPr>
              <p:spPr bwMode="auto">
                <a:xfrm rot="10800000">
                  <a:off x="2558705"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8" name="Rectangle 77"/>
                <p:cNvSpPr/>
                <p:nvPr/>
              </p:nvSpPr>
              <p:spPr bwMode="auto">
                <a:xfrm>
                  <a:off x="448034" y="2272458"/>
                  <a:ext cx="4058791" cy="1241131"/>
                </a:xfrm>
                <a:prstGeom prst="rect">
                  <a:avLst/>
                </a:prstGeom>
                <a:solidFill>
                  <a:schemeClr val="accent1"/>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pic>
              <p:nvPicPr>
                <p:cNvPr id="119" name="Picture 1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95604" y="2692550"/>
                  <a:ext cx="689303" cy="355560"/>
                </a:xfrm>
                <a:prstGeom prst="rect">
                  <a:avLst/>
                </a:prstGeom>
                <a:noFill/>
                <a:ln>
                  <a:noFill/>
                </a:ln>
              </p:spPr>
            </p:pic>
            <p:sp>
              <p:nvSpPr>
                <p:cNvPr id="120" name="TextBox 12"/>
                <p:cNvSpPr txBox="1"/>
                <p:nvPr/>
              </p:nvSpPr>
              <p:spPr>
                <a:xfrm>
                  <a:off x="589101" y="2749688"/>
                  <a:ext cx="594715" cy="241285"/>
                </a:xfrm>
                <a:prstGeom prst="rect">
                  <a:avLst/>
                </a:prstGeom>
                <a:noFill/>
              </p:spPr>
              <p:txBody>
                <a:bodyPr wrap="none" lIns="0" tIns="0" rIns="0" bIns="0" rtlCol="0">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chemeClr val="bg1"/>
                      </a:solidFill>
                    </a:rPr>
                    <a:t>U-SQL</a:t>
                  </a:r>
                </a:p>
              </p:txBody>
            </p:sp>
            <p:sp>
              <p:nvSpPr>
                <p:cNvPr id="122" name="Freeform 121"/>
                <p:cNvSpPr>
                  <a:spLocks noChangeAspect="1"/>
                </p:cNvSpPr>
                <p:nvPr/>
              </p:nvSpPr>
              <p:spPr bwMode="auto">
                <a:xfrm>
                  <a:off x="1501622" y="2668286"/>
                  <a:ext cx="576176" cy="40408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2803" fontAlgn="base">
                    <a:spcBef>
                      <a:spcPct val="0"/>
                    </a:spcBef>
                    <a:spcAft>
                      <a:spcPct val="0"/>
                    </a:spcAft>
                  </a:pPr>
                  <a:endParaRPr lang="en-IN" sz="1567" dirty="0">
                    <a:solidFill>
                      <a:srgbClr val="000000"/>
                    </a:solidFill>
                  </a:endParaRPr>
                </a:p>
              </p:txBody>
            </p:sp>
            <p:grpSp>
              <p:nvGrpSpPr>
                <p:cNvPr id="56" name="Group 55"/>
                <p:cNvGrpSpPr/>
                <p:nvPr/>
              </p:nvGrpSpPr>
              <p:grpSpPr>
                <a:xfrm>
                  <a:off x="4737925" y="4870208"/>
                  <a:ext cx="2496516" cy="1420410"/>
                  <a:chOff x="4747653" y="4870208"/>
                  <a:chExt cx="2496516" cy="1420410"/>
                </a:xfrm>
              </p:grpSpPr>
              <p:sp>
                <p:nvSpPr>
                  <p:cNvPr id="87" name="Rectangle 86"/>
                  <p:cNvSpPr/>
                  <p:nvPr>
                    <p:custDataLst>
                      <p:tags r:id="rId5"/>
                    </p:custDataLst>
                  </p:nvPr>
                </p:nvSpPr>
                <p:spPr bwMode="auto">
                  <a:xfrm>
                    <a:off x="4747653"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Clickstream</a:t>
                    </a:r>
                  </a:p>
                </p:txBody>
              </p:sp>
              <p:sp>
                <p:nvSpPr>
                  <p:cNvPr id="90" name="Rectangle 89"/>
                  <p:cNvSpPr/>
                  <p:nvPr>
                    <p:custDataLst>
                      <p:tags r:id="rId6"/>
                    </p:custDataLst>
                  </p:nvPr>
                </p:nvSpPr>
                <p:spPr bwMode="auto">
                  <a:xfrm>
                    <a:off x="4747653"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Sensors</a:t>
                    </a:r>
                  </a:p>
                </p:txBody>
              </p:sp>
              <p:sp>
                <p:nvSpPr>
                  <p:cNvPr id="94" name="Rectangle 93"/>
                  <p:cNvSpPr/>
                  <p:nvPr>
                    <p:custDataLst>
                      <p:tags r:id="rId7"/>
                    </p:custDataLst>
                  </p:nvPr>
                </p:nvSpPr>
                <p:spPr bwMode="auto">
                  <a:xfrm>
                    <a:off x="6173236"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Video</a:t>
                    </a:r>
                  </a:p>
                </p:txBody>
              </p:sp>
              <p:sp>
                <p:nvSpPr>
                  <p:cNvPr id="97" name="Rectangle 96"/>
                  <p:cNvSpPr/>
                  <p:nvPr>
                    <p:custDataLst>
                      <p:tags r:id="rId8"/>
                    </p:custDataLst>
                  </p:nvPr>
                </p:nvSpPr>
                <p:spPr bwMode="auto">
                  <a:xfrm>
                    <a:off x="6173236"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Social</a:t>
                    </a:r>
                  </a:p>
                </p:txBody>
              </p:sp>
              <p:sp>
                <p:nvSpPr>
                  <p:cNvPr id="131" name="Freeform 130"/>
                  <p:cNvSpPr/>
                  <p:nvPr/>
                </p:nvSpPr>
                <p:spPr bwMode="auto">
                  <a:xfrm>
                    <a:off x="5110374" y="5710390"/>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4" name="Frame 5"/>
                  <p:cNvSpPr>
                    <a:spLocks noChangeAspect="1"/>
                  </p:cNvSpPr>
                  <p:nvPr/>
                </p:nvSpPr>
                <p:spPr bwMode="auto">
                  <a:xfrm>
                    <a:off x="5113258" y="4933892"/>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135"/>
                  <p:cNvSpPr>
                    <a:spLocks noEditPoints="1"/>
                  </p:cNvSpPr>
                  <p:nvPr/>
                </p:nvSpPr>
                <p:spPr bwMode="auto">
                  <a:xfrm>
                    <a:off x="6565152" y="5690207"/>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139" name="Freeform 13"/>
                  <p:cNvSpPr>
                    <a:spLocks noChangeAspect="1" noEditPoints="1"/>
                  </p:cNvSpPr>
                  <p:nvPr/>
                </p:nvSpPr>
                <p:spPr bwMode="black">
                  <a:xfrm>
                    <a:off x="6491553" y="4900349"/>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defTabSz="711705"/>
                    <a:endParaRPr lang="en-US" sz="900" spc="-118" dirty="0">
                      <a:solidFill>
                        <a:schemeClr val="bg1"/>
                      </a:solidFill>
                    </a:endParaRPr>
                  </a:p>
                </p:txBody>
              </p:sp>
            </p:grpSp>
            <p:grpSp>
              <p:nvGrpSpPr>
                <p:cNvPr id="159" name="Group 158"/>
                <p:cNvGrpSpPr/>
                <p:nvPr/>
              </p:nvGrpSpPr>
              <p:grpSpPr>
                <a:xfrm>
                  <a:off x="879068" y="4870208"/>
                  <a:ext cx="2496515" cy="1420410"/>
                  <a:chOff x="888796" y="4870208"/>
                  <a:chExt cx="2496515" cy="1420410"/>
                </a:xfrm>
              </p:grpSpPr>
              <p:sp>
                <p:nvSpPr>
                  <p:cNvPr id="66" name="Rectangle 65"/>
                  <p:cNvSpPr/>
                  <p:nvPr>
                    <p:custDataLst>
                      <p:tags r:id="rId1"/>
                    </p:custDataLst>
                  </p:nvPr>
                </p:nvSpPr>
                <p:spPr bwMode="auto">
                  <a:xfrm>
                    <a:off x="2314378"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Web</a:t>
                    </a:r>
                  </a:p>
                </p:txBody>
              </p:sp>
              <p:sp>
                <p:nvSpPr>
                  <p:cNvPr id="100" name="Rectangle 99"/>
                  <p:cNvSpPr/>
                  <p:nvPr>
                    <p:custDataLst>
                      <p:tags r:id="rId2"/>
                    </p:custDataLst>
                  </p:nvPr>
                </p:nvSpPr>
                <p:spPr bwMode="auto">
                  <a:xfrm>
                    <a:off x="2314378"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Devices</a:t>
                    </a:r>
                  </a:p>
                </p:txBody>
              </p:sp>
              <p:sp>
                <p:nvSpPr>
                  <p:cNvPr id="105" name="Rectangle 104"/>
                  <p:cNvSpPr/>
                  <p:nvPr>
                    <p:custDataLst>
                      <p:tags r:id="rId3"/>
                    </p:custDataLst>
                  </p:nvPr>
                </p:nvSpPr>
                <p:spPr bwMode="auto">
                  <a:xfrm>
                    <a:off x="888796"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Relational</a:t>
                    </a:r>
                  </a:p>
                </p:txBody>
              </p:sp>
              <p:sp>
                <p:nvSpPr>
                  <p:cNvPr id="108" name="Rectangle 107"/>
                  <p:cNvSpPr/>
                  <p:nvPr>
                    <p:custDataLst>
                      <p:tags r:id="rId4"/>
                    </p:custDataLst>
                  </p:nvPr>
                </p:nvSpPr>
                <p:spPr bwMode="auto">
                  <a:xfrm>
                    <a:off x="888796"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Applications</a:t>
                    </a:r>
                  </a:p>
                </p:txBody>
              </p:sp>
              <p:grpSp>
                <p:nvGrpSpPr>
                  <p:cNvPr id="125" name="Group 124"/>
                  <p:cNvGrpSpPr/>
                  <p:nvPr/>
                </p:nvGrpSpPr>
                <p:grpSpPr>
                  <a:xfrm>
                    <a:off x="2646802" y="5682578"/>
                    <a:ext cx="406084" cy="397883"/>
                    <a:chOff x="4030436" y="1511171"/>
                    <a:chExt cx="4398164" cy="4309344"/>
                  </a:xfrm>
                  <a:solidFill>
                    <a:schemeClr val="accent1"/>
                  </a:solidFill>
                </p:grpSpPr>
                <p:sp>
                  <p:nvSpPr>
                    <p:cNvPr id="126"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7" name="Left Arrow 126"/>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Left Arrow 12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42" name="Group 141"/>
                  <p:cNvGrpSpPr/>
                  <p:nvPr/>
                </p:nvGrpSpPr>
                <p:grpSpPr>
                  <a:xfrm>
                    <a:off x="2525005" y="4967669"/>
                    <a:ext cx="649679" cy="404414"/>
                    <a:chOff x="2769908" y="1409697"/>
                    <a:chExt cx="1965320" cy="1055586"/>
                  </a:xfrm>
                  <a:solidFill>
                    <a:srgbClr val="0D163D"/>
                  </a:solidFill>
                </p:grpSpPr>
                <p:sp>
                  <p:nvSpPr>
                    <p:cNvPr id="14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dirty="0">
                        <a:solidFill>
                          <a:schemeClr val="accent3"/>
                        </a:solidFill>
                        <a:latin typeface="Segoe"/>
                      </a:endParaRPr>
                    </a:p>
                  </p:txBody>
                </p:sp>
                <p:sp>
                  <p:nvSpPr>
                    <p:cNvPr id="14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149" name="Donut 18"/>
                  <p:cNvSpPr/>
                  <p:nvPr/>
                </p:nvSpPr>
                <p:spPr>
                  <a:xfrm rot="20250901">
                    <a:off x="1186776"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nvGrpSpPr>
                  <p:cNvPr id="152" name="Group 151"/>
                  <p:cNvGrpSpPr/>
                  <p:nvPr/>
                </p:nvGrpSpPr>
                <p:grpSpPr>
                  <a:xfrm>
                    <a:off x="1246427" y="4933033"/>
                    <a:ext cx="355671" cy="404845"/>
                    <a:chOff x="2981668" y="2145564"/>
                    <a:chExt cx="3235820" cy="3683194"/>
                  </a:xfrm>
                  <a:solidFill>
                    <a:schemeClr val="accent1"/>
                  </a:solidFill>
                </p:grpSpPr>
                <p:sp>
                  <p:nvSpPr>
                    <p:cNvPr id="15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pic>
            <p:nvPicPr>
              <p:cNvPr id="203" name="Picture 6" descr="http://www.computing.co.uk/IMG/588/289588/mapr-logo.png"/>
              <p:cNvPicPr>
                <a:picLocks noChangeAspect="1" noChangeArrowheads="1"/>
              </p:cNvPicPr>
              <p:nvPr/>
            </p:nvPicPr>
            <p:blipFill rotWithShape="1">
              <a:blip r:embed="rId12" cstate="print">
                <a:clrChange>
                  <a:clrFrom>
                    <a:srgbClr val="E51837"/>
                  </a:clrFrom>
                  <a:clrTo>
                    <a:srgbClr val="E51837">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p:blipFill>
            <p:spPr bwMode="auto">
              <a:xfrm>
                <a:off x="6809378" y="2228897"/>
                <a:ext cx="784730" cy="417904"/>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03"/>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694974" y="2228323"/>
                <a:ext cx="869363" cy="338087"/>
              </a:xfrm>
              <a:prstGeom prst="rect">
                <a:avLst/>
              </a:prstGeom>
              <a:noFill/>
              <a:ln>
                <a:noFill/>
              </a:ln>
            </p:spPr>
          </p:pic>
          <p:pic>
            <p:nvPicPr>
              <p:cNvPr id="205" name="Picture 204"/>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5744130" y="2357529"/>
                <a:ext cx="885455" cy="128534"/>
              </a:xfrm>
              <a:prstGeom prst="rect">
                <a:avLst/>
              </a:prstGeom>
              <a:noFill/>
              <a:ln>
                <a:noFill/>
              </a:ln>
            </p:spPr>
          </p:pic>
        </p:grpSp>
        <p:pic>
          <p:nvPicPr>
            <p:cNvPr id="207" name="Picture 4" descr="https://storm.apache.org/images/logo.png"/>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3305524" y="2703547"/>
              <a:ext cx="1142049" cy="35829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95984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wipe(left)">
                                      <p:cBhvr>
                                        <p:cTn id="11" dur="750"/>
                                        <p:tgtEl>
                                          <p:spTgt spid="63">
                                            <p:txEl>
                                              <p:pRg st="0" end="0"/>
                                            </p:txEl>
                                          </p:spTgt>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animEffect transition="in" filter="wipe(left)">
                                      <p:cBhvr>
                                        <p:cTn id="15" dur="750"/>
                                        <p:tgtEl>
                                          <p:spTgt spid="63">
                                            <p:txEl>
                                              <p:pRg st="1" end="1"/>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animEffect transition="in" filter="wipe(left)">
                                      <p:cBhvr>
                                        <p:cTn id="19" dur="750"/>
                                        <p:tgtEl>
                                          <p:spTgt spid="63">
                                            <p:txEl>
                                              <p:pRg st="2" end="2"/>
                                            </p:txEl>
                                          </p:spTgt>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animEffect transition="in" filter="wipe(left)">
                                      <p:cBhvr>
                                        <p:cTn id="23" dur="750"/>
                                        <p:tgtEl>
                                          <p:spTgt spid="63">
                                            <p:txEl>
                                              <p:pRg st="3" end="3"/>
                                            </p:txEl>
                                          </p:spTgt>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63">
                                            <p:txEl>
                                              <p:pRg st="4" end="4"/>
                                            </p:txEl>
                                          </p:spTgt>
                                        </p:tgtEl>
                                        <p:attrNameLst>
                                          <p:attrName>style.visibility</p:attrName>
                                        </p:attrNameLst>
                                      </p:cBhvr>
                                      <p:to>
                                        <p:strVal val="visible"/>
                                      </p:to>
                                    </p:set>
                                    <p:animEffect transition="in" filter="wipe(left)">
                                      <p:cBhvr>
                                        <p:cTn id="27" dur="750"/>
                                        <p:tgtEl>
                                          <p:spTgt spid="63">
                                            <p:txEl>
                                              <p:pRg st="4" end="4"/>
                                            </p:txEl>
                                          </p:spTgt>
                                        </p:tgtEl>
                                      </p:cBhvr>
                                    </p:animEffect>
                                  </p:childTnLst>
                                </p:cTn>
                              </p:par>
                            </p:childTnLst>
                          </p:cTn>
                        </p:par>
                        <p:par>
                          <p:cTn id="28" fill="hold">
                            <p:stCondLst>
                              <p:cond delay="4750"/>
                            </p:stCondLst>
                            <p:childTnLst>
                              <p:par>
                                <p:cTn id="29" presetID="22" presetClass="entr" presetSubtype="8" fill="hold" nodeType="afterEffect">
                                  <p:stCondLst>
                                    <p:cond delay="0"/>
                                  </p:stCondLst>
                                  <p:childTnLst>
                                    <p:set>
                                      <p:cBhvr>
                                        <p:cTn id="30" dur="1" fill="hold">
                                          <p:stCondLst>
                                            <p:cond delay="0"/>
                                          </p:stCondLst>
                                        </p:cTn>
                                        <p:tgtEl>
                                          <p:spTgt spid="63">
                                            <p:txEl>
                                              <p:pRg st="5" end="5"/>
                                            </p:txEl>
                                          </p:spTgt>
                                        </p:tgtEl>
                                        <p:attrNameLst>
                                          <p:attrName>style.visibility</p:attrName>
                                        </p:attrNameLst>
                                      </p:cBhvr>
                                      <p:to>
                                        <p:strVal val="visible"/>
                                      </p:to>
                                    </p:set>
                                    <p:animEffect transition="in" filter="wipe(left)">
                                      <p:cBhvr>
                                        <p:cTn id="31" dur="750"/>
                                        <p:tgtEl>
                                          <p:spTgt spid="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tx2"/>
                </a:solidFill>
              </a:rPr>
              <a:t>Serving</a:t>
            </a:r>
            <a:endParaRPr lang="en-US" sz="3200" b="1" dirty="0">
              <a:solidFill>
                <a:schemeClr val="tx2"/>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
        <p:nvSpPr>
          <p:cNvPr id="18" name="Rectangle 17"/>
          <p:cNvSpPr/>
          <p:nvPr/>
        </p:nvSpPr>
        <p:spPr>
          <a:xfrm>
            <a:off x="370729" y="5213121"/>
            <a:ext cx="11487300" cy="461665"/>
          </a:xfrm>
          <a:prstGeom prst="rect">
            <a:avLst/>
          </a:prstGeom>
        </p:spPr>
        <p:txBody>
          <a:bodyPr wrap="square" numCol="2">
            <a:spAutoFit/>
          </a:bodyPr>
          <a:lstStyle/>
          <a:p>
            <a:pPr algn="ctr"/>
            <a:r>
              <a:rPr lang="en-US" sz="2400" b="1" dirty="0">
                <a:solidFill>
                  <a:schemeClr val="accent6">
                    <a:lumMod val="75000"/>
                  </a:schemeClr>
                </a:solidFill>
              </a:rPr>
              <a:t>Azure Data Factory</a:t>
            </a:r>
          </a:p>
          <a:p>
            <a:pPr algn="ctr"/>
            <a:r>
              <a:rPr lang="en-US" sz="2400" b="1" dirty="0">
                <a:solidFill>
                  <a:schemeClr val="accent6">
                    <a:lumMod val="75000"/>
                  </a:schemeClr>
                </a:solidFill>
              </a:rPr>
              <a:t>Azure ML</a:t>
            </a:r>
          </a:p>
        </p:txBody>
      </p:sp>
    </p:spTree>
    <p:extLst>
      <p:ext uri="{BB962C8B-B14F-4D97-AF65-F5344CB8AC3E}">
        <p14:creationId xmlns:p14="http://schemas.microsoft.com/office/powerpoint/2010/main" val="807571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835" y="1099790"/>
            <a:ext cx="10191522" cy="5758210"/>
          </a:xfrm>
          <a:prstGeom prst="rect">
            <a:avLst/>
          </a:prstGeom>
        </p:spPr>
      </p:pic>
      <p:sp>
        <p:nvSpPr>
          <p:cNvPr id="4" name="TextBox 3"/>
          <p:cNvSpPr txBox="1"/>
          <p:nvPr/>
        </p:nvSpPr>
        <p:spPr>
          <a:xfrm>
            <a:off x="375684" y="219740"/>
            <a:ext cx="6124353" cy="707886"/>
          </a:xfrm>
          <a:prstGeom prst="rect">
            <a:avLst/>
          </a:prstGeom>
          <a:noFill/>
        </p:spPr>
        <p:txBody>
          <a:bodyPr wrap="square" rtlCol="0">
            <a:spAutoFit/>
          </a:bodyPr>
          <a:lstStyle/>
          <a:p>
            <a:r>
              <a:rPr lang="en-US" sz="4000" dirty="0"/>
              <a:t>Azure Data Factory</a:t>
            </a:r>
          </a:p>
        </p:txBody>
      </p:sp>
      <p:pic>
        <p:nvPicPr>
          <p:cNvPr id="3" name="Picture 2"/>
          <p:cNvPicPr>
            <a:picLocks noChangeAspect="1"/>
          </p:cNvPicPr>
          <p:nvPr/>
        </p:nvPicPr>
        <p:blipFill>
          <a:blip r:embed="rId3"/>
          <a:stretch>
            <a:fillRect/>
          </a:stretch>
        </p:blipFill>
        <p:spPr>
          <a:xfrm>
            <a:off x="3068275" y="0"/>
            <a:ext cx="9123725" cy="5486400"/>
          </a:xfrm>
          <a:prstGeom prst="rect">
            <a:avLst/>
          </a:prstGeom>
        </p:spPr>
      </p:pic>
    </p:spTree>
    <p:extLst>
      <p:ext uri="{BB962C8B-B14F-4D97-AF65-F5344CB8AC3E}">
        <p14:creationId xmlns:p14="http://schemas.microsoft.com/office/powerpoint/2010/main" val="208255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0452" y="350"/>
            <a:ext cx="9515083" cy="6857650"/>
          </a:xfrm>
          <a:prstGeom prst="rect">
            <a:avLst/>
          </a:prstGeom>
        </p:spPr>
      </p:pic>
      <p:pic>
        <p:nvPicPr>
          <p:cNvPr id="7" name="Picture 6"/>
          <p:cNvPicPr>
            <a:picLocks noChangeAspect="1"/>
          </p:cNvPicPr>
          <p:nvPr/>
        </p:nvPicPr>
        <p:blipFill>
          <a:blip r:embed="rId3"/>
          <a:stretch>
            <a:fillRect/>
          </a:stretch>
        </p:blipFill>
        <p:spPr>
          <a:xfrm>
            <a:off x="6559383" y="3202741"/>
            <a:ext cx="5630668" cy="3655259"/>
          </a:xfrm>
          <a:prstGeom prst="rect">
            <a:avLst/>
          </a:prstGeom>
          <a:ln>
            <a:noFill/>
          </a:ln>
        </p:spPr>
      </p:pic>
      <p:pic>
        <p:nvPicPr>
          <p:cNvPr id="8" name="Picture 7"/>
          <p:cNvPicPr>
            <a:picLocks noChangeAspect="1"/>
          </p:cNvPicPr>
          <p:nvPr/>
        </p:nvPicPr>
        <p:blipFill>
          <a:blip r:embed="rId4"/>
          <a:stretch>
            <a:fillRect/>
          </a:stretch>
        </p:blipFill>
        <p:spPr>
          <a:xfrm>
            <a:off x="6580250" y="-3630"/>
            <a:ext cx="5609801" cy="3206371"/>
          </a:xfrm>
          <a:prstGeom prst="rect">
            <a:avLst/>
          </a:prstGeom>
          <a:ln>
            <a:noFill/>
          </a:ln>
        </p:spPr>
      </p:pic>
    </p:spTree>
    <p:extLst>
      <p:ext uri="{BB962C8B-B14F-4D97-AF65-F5344CB8AC3E}">
        <p14:creationId xmlns:p14="http://schemas.microsoft.com/office/powerpoint/2010/main" val="203861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accent4">
                    <a:lumMod val="75000"/>
                  </a:schemeClr>
                </a:solidFill>
              </a:rPr>
              <a:t>Serving</a:t>
            </a:r>
            <a:endParaRPr lang="en-US" sz="3200" b="1" dirty="0">
              <a:solidFill>
                <a:schemeClr val="accent4">
                  <a:lumMod val="75000"/>
                </a:schemeClr>
              </a:solidFill>
            </a:endParaRPr>
          </a:p>
        </p:txBody>
      </p:sp>
      <p:pic>
        <p:nvPicPr>
          <p:cNvPr id="11" name="Picture 10"/>
          <p:cNvPicPr>
            <a:picLocks noChangeAspect="1"/>
          </p:cNvPicPr>
          <p:nvPr/>
        </p:nvPicPr>
        <p:blipFill>
          <a:blip r:embed="rId2" cstate="hq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Enrichment and Curation</a:t>
            </a:r>
          </a:p>
        </p:txBody>
      </p:sp>
      <p:sp>
        <p:nvSpPr>
          <p:cNvPr id="19" name="Rectangle 18"/>
          <p:cNvSpPr/>
          <p:nvPr/>
        </p:nvSpPr>
        <p:spPr>
          <a:xfrm>
            <a:off x="9357356" y="1368970"/>
            <a:ext cx="2442992" cy="3046988"/>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DW</a:t>
            </a:r>
          </a:p>
          <a:p>
            <a:pPr algn="ctr"/>
            <a:r>
              <a:rPr lang="en-US" sz="2400" b="1" dirty="0">
                <a:solidFill>
                  <a:schemeClr val="accent6">
                    <a:lumMod val="75000"/>
                  </a:schemeClr>
                </a:solidFill>
              </a:rPr>
              <a:t>Azure SQL DB</a:t>
            </a:r>
          </a:p>
          <a:p>
            <a:pPr algn="ctr"/>
            <a:r>
              <a:rPr lang="en-US" sz="2400" b="1" dirty="0" err="1">
                <a:solidFill>
                  <a:schemeClr val="accent6">
                    <a:lumMod val="75000"/>
                  </a:schemeClr>
                </a:solidFill>
              </a:rPr>
              <a:t>Hbase</a:t>
            </a:r>
            <a:endParaRPr lang="en-US" sz="2400" b="1" dirty="0">
              <a:solidFill>
                <a:schemeClr val="accent6">
                  <a:lumMod val="75000"/>
                </a:schemeClr>
              </a:solidFill>
            </a:endParaRPr>
          </a:p>
          <a:p>
            <a:pPr algn="ctr"/>
            <a:r>
              <a:rPr lang="en-US" sz="2400" b="1" dirty="0">
                <a:solidFill>
                  <a:schemeClr val="accent6">
                    <a:lumMod val="75000"/>
                  </a:schemeClr>
                </a:solidFill>
              </a:rPr>
              <a:t>Cassandra</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Power BI</a:t>
            </a:r>
          </a:p>
          <a:p>
            <a:pPr algn="ctr"/>
            <a:endParaRPr lang="en-US" sz="2400" b="1" dirty="0">
              <a:solidFill>
                <a:schemeClr val="accent6">
                  <a:lumMod val="75000"/>
                </a:schemeClr>
              </a:solidFill>
            </a:endParaRPr>
          </a:p>
        </p:txBody>
      </p:sp>
      <p:sp>
        <p:nvSpPr>
          <p:cNvPr id="20" name="Rectangle 19"/>
          <p:cNvSpPr/>
          <p:nvPr/>
        </p:nvSpPr>
        <p:spPr>
          <a:xfrm>
            <a:off x="370729" y="5213121"/>
            <a:ext cx="11487300" cy="461665"/>
          </a:xfrm>
          <a:prstGeom prst="rect">
            <a:avLst/>
          </a:prstGeom>
        </p:spPr>
        <p:txBody>
          <a:bodyPr wrap="square" numCol="2">
            <a:spAutoFit/>
          </a:bodyPr>
          <a:lstStyle/>
          <a:p>
            <a:pPr algn="ctr"/>
            <a:r>
              <a:rPr lang="en-US" sz="2400" b="1" dirty="0">
                <a:solidFill>
                  <a:schemeClr val="accent6">
                    <a:lumMod val="75000"/>
                  </a:schemeClr>
                </a:solidFill>
              </a:rPr>
              <a:t>Azure Data Factory</a:t>
            </a:r>
          </a:p>
          <a:p>
            <a:pPr algn="ctr"/>
            <a:r>
              <a:rPr lang="en-US" sz="2400" b="1" dirty="0">
                <a:solidFill>
                  <a:schemeClr val="accent6">
                    <a:lumMod val="75000"/>
                  </a:schemeClr>
                </a:solidFill>
              </a:rPr>
              <a:t>Azure ML</a:t>
            </a:r>
          </a:p>
        </p:txBody>
      </p:sp>
    </p:spTree>
    <p:extLst>
      <p:ext uri="{BB962C8B-B14F-4D97-AF65-F5344CB8AC3E}">
        <p14:creationId xmlns:p14="http://schemas.microsoft.com/office/powerpoint/2010/main" val="1066939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861838" y="1612316"/>
            <a:ext cx="2520460" cy="3020785"/>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Dashboards</a:t>
            </a:r>
          </a:p>
        </p:txBody>
      </p:sp>
      <p:sp>
        <p:nvSpPr>
          <p:cNvPr id="21" name="Rectangle 20"/>
          <p:cNvSpPr/>
          <p:nvPr/>
        </p:nvSpPr>
        <p:spPr>
          <a:xfrm>
            <a:off x="4851223" y="1612316"/>
            <a:ext cx="2520460" cy="3020785"/>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Interactive</a:t>
            </a:r>
          </a:p>
        </p:txBody>
      </p:sp>
      <p:sp>
        <p:nvSpPr>
          <p:cNvPr id="22" name="Rectangle 21"/>
          <p:cNvSpPr/>
          <p:nvPr/>
        </p:nvSpPr>
        <p:spPr>
          <a:xfrm>
            <a:off x="7840608" y="1612316"/>
            <a:ext cx="2520460" cy="3020785"/>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Exploration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Serving</a:t>
            </a:r>
          </a:p>
        </p:txBody>
      </p:sp>
      <p:pic>
        <p:nvPicPr>
          <p:cNvPr id="12" name="Picture 11"/>
          <p:cNvPicPr>
            <a:picLocks noChangeAspect="1"/>
          </p:cNvPicPr>
          <p:nvPr/>
        </p:nvPicPr>
        <p:blipFill>
          <a:blip r:embed="rId2"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207668" y="2776374"/>
            <a:ext cx="1828800" cy="1250148"/>
          </a:xfrm>
          <a:prstGeom prst="rect">
            <a:avLst/>
          </a:prstGeom>
        </p:spPr>
      </p:pic>
      <p:pic>
        <p:nvPicPr>
          <p:cNvPr id="13" name="Picture 12"/>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072138" y="2776374"/>
            <a:ext cx="2057400" cy="1332501"/>
          </a:xfrm>
          <a:prstGeom prst="rect">
            <a:avLst/>
          </a:prstGeom>
        </p:spPr>
      </p:pic>
      <p:pic>
        <p:nvPicPr>
          <p:cNvPr id="14" name="Picture 13"/>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398020" y="2693646"/>
            <a:ext cx="1426866" cy="1731264"/>
          </a:xfrm>
          <a:prstGeom prst="rect">
            <a:avLst/>
          </a:prstGeom>
        </p:spPr>
      </p:pic>
    </p:spTree>
    <p:extLst>
      <p:ext uri="{BB962C8B-B14F-4D97-AF65-F5344CB8AC3E}">
        <p14:creationId xmlns:p14="http://schemas.microsoft.com/office/powerpoint/2010/main" val="1860498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hqprint">
            <a:biLevel thresh="25000"/>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49566" y="107819"/>
            <a:ext cx="813143" cy="724108"/>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a:ext>
            </a:extLst>
          </a:blip>
          <a:srcRect l="5562"/>
          <a:stretch/>
        </p:blipFill>
        <p:spPr>
          <a:xfrm>
            <a:off x="0" y="711147"/>
            <a:ext cx="6668056" cy="6146853"/>
          </a:xfrm>
          <a:prstGeom prst="rect">
            <a:avLst/>
          </a:prstGeom>
        </p:spPr>
      </p:pic>
      <p:sp>
        <p:nvSpPr>
          <p:cNvPr id="13" name="Rectangle 12"/>
          <p:cNvSpPr/>
          <p:nvPr/>
        </p:nvSpPr>
        <p:spPr>
          <a:xfrm>
            <a:off x="1" y="-21098"/>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Serving</a:t>
            </a:r>
          </a:p>
        </p:txBody>
      </p:sp>
      <p:pic>
        <p:nvPicPr>
          <p:cNvPr id="14" name="Picture 13"/>
          <p:cNvPicPr>
            <a:picLocks noChangeAspect="1"/>
          </p:cNvPicPr>
          <p:nvPr/>
        </p:nvPicPr>
        <p:blipFill>
          <a:blip r:embed="rId6" cstate="hqprint">
            <a:biLevel thresh="25000"/>
            <a:extLst>
              <a:ext uri="{28A0092B-C50C-407E-A947-70E740481C1C}">
                <a14:useLocalDpi xmlns:a14="http://schemas.microsoft.com/office/drawing/2010/main"/>
              </a:ext>
            </a:extLst>
          </a:blip>
          <a:stretch>
            <a:fillRect/>
          </a:stretch>
        </p:blipFill>
        <p:spPr>
          <a:xfrm>
            <a:off x="580915" y="100436"/>
            <a:ext cx="622122" cy="696678"/>
          </a:xfrm>
          <a:prstGeom prst="rect">
            <a:avLst/>
          </a:prstGeom>
        </p:spPr>
      </p:pic>
      <p:pic>
        <p:nvPicPr>
          <p:cNvPr id="15" name="Picture 14"/>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733022" y="1425829"/>
            <a:ext cx="1061602" cy="725700"/>
          </a:xfrm>
          <a:prstGeom prst="rect">
            <a:avLst/>
          </a:prstGeom>
        </p:spPr>
      </p:pic>
      <p:pic>
        <p:nvPicPr>
          <p:cNvPr id="16" name="Picture 15"/>
          <p:cNvPicPr>
            <a:picLocks noChangeAspect="1"/>
          </p:cNvPicPr>
          <p:nvPr/>
        </p:nvPicPr>
        <p:blipFill>
          <a:blip r:embed="rId8"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853220" y="2487648"/>
            <a:ext cx="853782" cy="1035922"/>
          </a:xfrm>
          <a:prstGeom prst="rect">
            <a:avLst/>
          </a:prstGeom>
        </p:spPr>
      </p:pic>
      <p:cxnSp>
        <p:nvCxnSpPr>
          <p:cNvPr id="17" name="Straight Connector 16"/>
          <p:cNvCxnSpPr/>
          <p:nvPr/>
        </p:nvCxnSpPr>
        <p:spPr>
          <a:xfrm>
            <a:off x="4023223" y="1425829"/>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403353" y="1425829"/>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06454" y="3845524"/>
            <a:ext cx="1061602" cy="725700"/>
          </a:xfrm>
          <a:prstGeom prst="rect">
            <a:avLst/>
          </a:prstGeom>
        </p:spPr>
      </p:pic>
      <p:pic>
        <p:nvPicPr>
          <p:cNvPr id="20" name="Picture 19"/>
          <p:cNvPicPr>
            <a:picLocks noChangeAspect="1"/>
          </p:cNvPicPr>
          <p:nvPr/>
        </p:nvPicPr>
        <p:blipFill>
          <a:blip r:embed="rId8"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94076" y="5708703"/>
            <a:ext cx="853782" cy="1035922"/>
          </a:xfrm>
          <a:prstGeom prst="rect">
            <a:avLst/>
          </a:prstGeom>
        </p:spPr>
      </p:pic>
      <p:cxnSp>
        <p:nvCxnSpPr>
          <p:cNvPr id="21" name="Straight Connector 20"/>
          <p:cNvCxnSpPr/>
          <p:nvPr/>
        </p:nvCxnSpPr>
        <p:spPr>
          <a:xfrm>
            <a:off x="4880367" y="4290053"/>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260497" y="4290053"/>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9"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18201" y="4799987"/>
            <a:ext cx="1049855" cy="679952"/>
          </a:xfrm>
          <a:prstGeom prst="rect">
            <a:avLst/>
          </a:prstGeom>
        </p:spPr>
      </p:pic>
      <p:sp>
        <p:nvSpPr>
          <p:cNvPr id="25" name="TextBox 24"/>
          <p:cNvSpPr txBox="1"/>
          <p:nvPr/>
        </p:nvSpPr>
        <p:spPr>
          <a:xfrm>
            <a:off x="6779918" y="1643422"/>
            <a:ext cx="4935429" cy="1477328"/>
          </a:xfrm>
          <a:prstGeom prst="rect">
            <a:avLst/>
          </a:prstGeom>
          <a:noFill/>
        </p:spPr>
        <p:txBody>
          <a:bodyPr wrap="square" rtlCol="0">
            <a:spAutoFit/>
          </a:bodyPr>
          <a:lstStyle/>
          <a:p>
            <a:r>
              <a:rPr lang="en-US" i="1" dirty="0"/>
              <a:t>Typically serving here is constrained:</a:t>
            </a:r>
          </a:p>
          <a:p>
            <a:pPr marL="285750" indent="-285750">
              <a:buFontTx/>
              <a:buChar char="-"/>
            </a:pPr>
            <a:r>
              <a:rPr lang="en-US" i="1" dirty="0"/>
              <a:t>Constrained on particular access patterns</a:t>
            </a:r>
          </a:p>
          <a:p>
            <a:pPr marL="285750" indent="-285750">
              <a:buFontTx/>
              <a:buChar char="-"/>
            </a:pPr>
            <a:r>
              <a:rPr lang="en-US" i="1" dirty="0"/>
              <a:t>Constrained on dashboard scenarios</a:t>
            </a:r>
          </a:p>
          <a:p>
            <a:r>
              <a:rPr lang="en-US" i="1" dirty="0"/>
              <a:t>Serving here optimized for reducing “observation latency”</a:t>
            </a:r>
          </a:p>
        </p:txBody>
      </p:sp>
      <p:sp>
        <p:nvSpPr>
          <p:cNvPr id="26" name="TextBox 25"/>
          <p:cNvSpPr txBox="1"/>
          <p:nvPr/>
        </p:nvSpPr>
        <p:spPr>
          <a:xfrm>
            <a:off x="7481765" y="4401299"/>
            <a:ext cx="4432330" cy="1477328"/>
          </a:xfrm>
          <a:prstGeom prst="rect">
            <a:avLst/>
          </a:prstGeom>
          <a:noFill/>
        </p:spPr>
        <p:txBody>
          <a:bodyPr wrap="square" rtlCol="0">
            <a:spAutoFit/>
          </a:bodyPr>
          <a:lstStyle/>
          <a:p>
            <a:r>
              <a:rPr lang="en-US" i="1" dirty="0"/>
              <a:t>Typically serving here can be unconstrained</a:t>
            </a:r>
          </a:p>
          <a:p>
            <a:pPr marL="285750" indent="-285750">
              <a:buFontTx/>
              <a:buChar char="-"/>
            </a:pPr>
            <a:r>
              <a:rPr lang="en-US" i="1" dirty="0"/>
              <a:t>Still used for dashboards</a:t>
            </a:r>
          </a:p>
          <a:p>
            <a:pPr marL="285750" indent="-285750">
              <a:buFontTx/>
              <a:buChar char="-"/>
            </a:pPr>
            <a:r>
              <a:rPr lang="en-US" i="1" dirty="0"/>
              <a:t>Used for data exploration and ML</a:t>
            </a:r>
          </a:p>
          <a:p>
            <a:pPr marL="285750" indent="-285750">
              <a:buFontTx/>
              <a:buChar char="-"/>
            </a:pPr>
            <a:r>
              <a:rPr lang="en-US" i="1" dirty="0"/>
              <a:t>Used for interactive BI</a:t>
            </a:r>
          </a:p>
          <a:p>
            <a:pPr marL="285750" indent="-285750">
              <a:buFontTx/>
              <a:buChar char="-"/>
            </a:pPr>
            <a:r>
              <a:rPr lang="en-US" i="1" dirty="0"/>
              <a:t>Often used for broad sharing</a:t>
            </a:r>
          </a:p>
        </p:txBody>
      </p:sp>
    </p:spTree>
    <p:extLst>
      <p:ext uri="{BB962C8B-B14F-4D97-AF65-F5344CB8AC3E}">
        <p14:creationId xmlns:p14="http://schemas.microsoft.com/office/powerpoint/2010/main" val="832069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Lake and SQLDW</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335" y="3369255"/>
            <a:ext cx="780180" cy="780180"/>
          </a:xfrm>
          <a:prstGeom prst="rect">
            <a:avLst/>
          </a:prstGeom>
        </p:spPr>
      </p:pic>
      <p:grpSp>
        <p:nvGrpSpPr>
          <p:cNvPr id="6" name="Group 5"/>
          <p:cNvGrpSpPr/>
          <p:nvPr/>
        </p:nvGrpSpPr>
        <p:grpSpPr>
          <a:xfrm>
            <a:off x="8816152" y="2845482"/>
            <a:ext cx="979077" cy="1353514"/>
            <a:chOff x="6285272" y="2391384"/>
            <a:chExt cx="858464" cy="121334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 name="Straight Connector 7"/>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285272" y="2391384"/>
              <a:ext cx="662268" cy="548640"/>
              <a:chOff x="6942634" y="4180821"/>
              <a:chExt cx="662268" cy="548640"/>
            </a:xfrm>
          </p:grpSpPr>
          <p:cxnSp>
            <p:nvCxnSpPr>
              <p:cNvPr id="11" name="Straight Connector 10"/>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a:stCxn id="3" idx="3"/>
            <a:endCxn id="7" idx="1"/>
          </p:cNvCxnSpPr>
          <p:nvPr/>
        </p:nvCxnSpPr>
        <p:spPr>
          <a:xfrm>
            <a:off x="8300514" y="3759345"/>
            <a:ext cx="604795" cy="44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3909" y="3369256"/>
            <a:ext cx="780180" cy="780180"/>
          </a:xfrm>
          <a:prstGeom prst="rect">
            <a:avLst/>
          </a:prstGeom>
        </p:spPr>
      </p:pic>
      <p:cxnSp>
        <p:nvCxnSpPr>
          <p:cNvPr id="21" name="Straight Arrow Connector 20"/>
          <p:cNvCxnSpPr>
            <a:endCxn id="3" idx="1"/>
          </p:cNvCxnSpPr>
          <p:nvPr/>
        </p:nvCxnSpPr>
        <p:spPr>
          <a:xfrm flipV="1">
            <a:off x="6814698" y="3759346"/>
            <a:ext cx="70563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3"/>
          </p:cNvCxnSpPr>
          <p:nvPr/>
        </p:nvCxnSpPr>
        <p:spPr>
          <a:xfrm>
            <a:off x="4614089" y="3759346"/>
            <a:ext cx="9047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1753" y="2330039"/>
            <a:ext cx="780180" cy="780180"/>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7854" y="3369862"/>
            <a:ext cx="780180" cy="780180"/>
          </a:xfrm>
          <a:prstGeom prst="rect">
            <a:avLst/>
          </a:prstGeom>
        </p:spPr>
      </p:pic>
      <p:sp>
        <p:nvSpPr>
          <p:cNvPr id="34" name="Rectangle 33"/>
          <p:cNvSpPr/>
          <p:nvPr/>
        </p:nvSpPr>
        <p:spPr bwMode="auto">
          <a:xfrm>
            <a:off x="1679682" y="2150066"/>
            <a:ext cx="1007857" cy="3599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XML</a:t>
            </a:r>
          </a:p>
        </p:txBody>
      </p:sp>
      <p:sp>
        <p:nvSpPr>
          <p:cNvPr id="35" name="Rectangle 34"/>
          <p:cNvSpPr/>
          <p:nvPr/>
        </p:nvSpPr>
        <p:spPr bwMode="auto">
          <a:xfrm>
            <a:off x="1679682" y="3220650"/>
            <a:ext cx="1007857" cy="3599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37" name="Straight Arrow Connector 36"/>
          <p:cNvCxnSpPr>
            <a:stCxn id="33" idx="3"/>
            <a:endCxn id="20" idx="1"/>
          </p:cNvCxnSpPr>
          <p:nvPr/>
        </p:nvCxnSpPr>
        <p:spPr>
          <a:xfrm flipV="1">
            <a:off x="2998034" y="3759346"/>
            <a:ext cx="835875" cy="6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3"/>
            <a:endCxn id="20" idx="0"/>
          </p:cNvCxnSpPr>
          <p:nvPr/>
        </p:nvCxnSpPr>
        <p:spPr>
          <a:xfrm>
            <a:off x="3001932" y="2720131"/>
            <a:ext cx="1222067" cy="6491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5" idx="3"/>
            <a:endCxn id="20" idx="2"/>
          </p:cNvCxnSpPr>
          <p:nvPr/>
        </p:nvCxnSpPr>
        <p:spPr>
          <a:xfrm flipV="1">
            <a:off x="2998034" y="4149436"/>
            <a:ext cx="1225965" cy="677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714477" y="4440523"/>
            <a:ext cx="2707099" cy="1957419"/>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Procedural</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Pre-process </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Transpose</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Re-format</a:t>
            </a:r>
          </a:p>
          <a:p>
            <a:pPr marL="799946" lvl="1" indent="-342834">
              <a:lnSpc>
                <a:spcPct val="90000"/>
              </a:lnSpc>
              <a:buFont typeface="Arial" panose="020B0604020202020204" pitchFamily="34" charset="0"/>
              <a:buChar char="•"/>
            </a:pPr>
            <a:endParaRPr lang="en-GB" sz="2400" dirty="0">
              <a:gradFill>
                <a:gsLst>
                  <a:gs pos="2917">
                    <a:schemeClr val="tx1"/>
                  </a:gs>
                  <a:gs pos="30000">
                    <a:schemeClr val="tx1"/>
                  </a:gs>
                </a:gsLst>
                <a:lin ang="5400000" scaled="0"/>
              </a:gradFill>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7854" y="4436616"/>
            <a:ext cx="780180" cy="780180"/>
          </a:xfrm>
          <a:prstGeom prst="rect">
            <a:avLst/>
          </a:prstGeom>
        </p:spPr>
      </p:pic>
      <p:sp>
        <p:nvSpPr>
          <p:cNvPr id="58" name="Rectangle 57"/>
          <p:cNvSpPr/>
          <p:nvPr/>
        </p:nvSpPr>
        <p:spPr bwMode="auto">
          <a:xfrm>
            <a:off x="1679682" y="4256642"/>
            <a:ext cx="1007857" cy="359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TEXT</a:t>
            </a:r>
          </a:p>
        </p:txBody>
      </p:sp>
      <p:sp>
        <p:nvSpPr>
          <p:cNvPr id="59" name="TextBox 58"/>
          <p:cNvSpPr txBox="1"/>
          <p:nvPr/>
        </p:nvSpPr>
        <p:spPr>
          <a:xfrm>
            <a:off x="8270526" y="4354921"/>
            <a:ext cx="2440103" cy="2289817"/>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Set-based</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Load</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Transform</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Model</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Aggregate</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Consume</a:t>
            </a:r>
          </a:p>
        </p:txBody>
      </p:sp>
      <p:sp>
        <p:nvSpPr>
          <p:cNvPr id="61" name="Left Arrow 60"/>
          <p:cNvSpPr/>
          <p:nvPr/>
        </p:nvSpPr>
        <p:spPr bwMode="auto">
          <a:xfrm>
            <a:off x="9854718" y="2951493"/>
            <a:ext cx="1643426" cy="1360551"/>
          </a:xfrm>
          <a:prstGeom prst="leftArrow">
            <a:avLst>
              <a:gd name="adj1" fmla="val 100000"/>
              <a:gd name="adj2" fmla="val 28667"/>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63" name="Down Arrow 62"/>
          <p:cNvSpPr/>
          <p:nvPr/>
        </p:nvSpPr>
        <p:spPr bwMode="auto">
          <a:xfrm>
            <a:off x="5299236" y="1579584"/>
            <a:ext cx="1735107" cy="1319935"/>
          </a:xfrm>
          <a:prstGeom prst="downArrow">
            <a:avLst>
              <a:gd name="adj1" fmla="val 100000"/>
              <a:gd name="adj2" fmla="val 357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30" name="TextBox 29"/>
          <p:cNvSpPr txBox="1"/>
          <p:nvPr/>
        </p:nvSpPr>
        <p:spPr>
          <a:xfrm>
            <a:off x="10812637" y="5019622"/>
            <a:ext cx="1257343" cy="960222"/>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Batch</a:t>
            </a:r>
          </a:p>
          <a:p>
            <a:pPr>
              <a:lnSpc>
                <a:spcPct val="90000"/>
              </a:lnSpc>
            </a:pPr>
            <a:r>
              <a:rPr lang="en-GB" sz="2400" dirty="0">
                <a:gradFill>
                  <a:gsLst>
                    <a:gs pos="2917">
                      <a:schemeClr val="tx1"/>
                    </a:gs>
                    <a:gs pos="30000">
                      <a:schemeClr val="tx1"/>
                    </a:gs>
                  </a:gsLst>
                  <a:lin ang="5400000" scaled="0"/>
                </a:gradFill>
              </a:rPr>
              <a:t>Ad-hoc</a:t>
            </a:r>
          </a:p>
        </p:txBody>
      </p:sp>
      <p:sp>
        <p:nvSpPr>
          <p:cNvPr id="31" name="TextBox 30"/>
          <p:cNvSpPr txBox="1"/>
          <p:nvPr/>
        </p:nvSpPr>
        <p:spPr>
          <a:xfrm>
            <a:off x="7432796" y="5185800"/>
            <a:ext cx="1071138" cy="627824"/>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Batch</a:t>
            </a:r>
          </a:p>
        </p:txBody>
      </p:sp>
      <p:sp>
        <p:nvSpPr>
          <p:cNvPr id="4" name="Right Brace 3"/>
          <p:cNvSpPr/>
          <p:nvPr/>
        </p:nvSpPr>
        <p:spPr>
          <a:xfrm>
            <a:off x="7217015" y="4616590"/>
            <a:ext cx="347776" cy="178111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00"/>
          </a:p>
        </p:txBody>
      </p:sp>
      <p:sp>
        <p:nvSpPr>
          <p:cNvPr id="36" name="Right Brace 35"/>
          <p:cNvSpPr/>
          <p:nvPr/>
        </p:nvSpPr>
        <p:spPr>
          <a:xfrm>
            <a:off x="10646233" y="4616590"/>
            <a:ext cx="347776" cy="178111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00"/>
          </a:p>
        </p:txBody>
      </p:sp>
      <p:grpSp>
        <p:nvGrpSpPr>
          <p:cNvPr id="39" name="Group 38"/>
          <p:cNvGrpSpPr/>
          <p:nvPr/>
        </p:nvGrpSpPr>
        <p:grpSpPr>
          <a:xfrm>
            <a:off x="5526986" y="3124613"/>
            <a:ext cx="1274939" cy="1269464"/>
            <a:chOff x="2148168" y="645460"/>
            <a:chExt cx="2587625" cy="2576512"/>
          </a:xfrm>
        </p:grpSpPr>
        <p:sp>
          <p:nvSpPr>
            <p:cNvPr id="4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3"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47475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&amp; Power BI Embedded</a:t>
            </a:r>
          </a:p>
        </p:txBody>
      </p:sp>
      <p:pic>
        <p:nvPicPr>
          <p:cNvPr id="3" name="Picture 2"/>
          <p:cNvPicPr>
            <a:picLocks noChangeAspect="1"/>
          </p:cNvPicPr>
          <p:nvPr/>
        </p:nvPicPr>
        <p:blipFill>
          <a:blip r:embed="rId2"/>
          <a:stretch>
            <a:fillRect/>
          </a:stretch>
        </p:blipFill>
        <p:spPr>
          <a:xfrm>
            <a:off x="1176669" y="1000462"/>
            <a:ext cx="9737533" cy="5604743"/>
          </a:xfrm>
          <a:prstGeom prst="rect">
            <a:avLst/>
          </a:prstGeom>
        </p:spPr>
      </p:pic>
    </p:spTree>
    <p:extLst>
      <p:ext uri="{BB962C8B-B14F-4D97-AF65-F5344CB8AC3E}">
        <p14:creationId xmlns:p14="http://schemas.microsoft.com/office/powerpoint/2010/main" val="1722184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tx2"/>
                </a:solidFill>
              </a:rPr>
              <a:t>Serving</a:t>
            </a:r>
            <a:endParaRPr lang="en-US" sz="3200" b="1" dirty="0">
              <a:solidFill>
                <a:schemeClr val="tx2"/>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9" name="Rectangle 8"/>
          <p:cNvSpPr/>
          <p:nvPr/>
        </p:nvSpPr>
        <p:spPr>
          <a:xfrm>
            <a:off x="429161" y="1767644"/>
            <a:ext cx="2442992" cy="1569660"/>
          </a:xfrm>
          <a:prstGeom prst="rect">
            <a:avLst/>
          </a:prstGeom>
        </p:spPr>
        <p:txBody>
          <a:bodyPr wrap="square">
            <a:spAutoFit/>
          </a:bodyPr>
          <a:lstStyle/>
          <a:p>
            <a:pPr algn="ctr"/>
            <a:r>
              <a:rPr lang="en-US" sz="2400" b="1" dirty="0">
                <a:solidFill>
                  <a:schemeClr val="accent6">
                    <a:lumMod val="75000"/>
                  </a:schemeClr>
                </a:solidFill>
              </a:rPr>
              <a:t>Event Hubs</a:t>
            </a:r>
          </a:p>
          <a:p>
            <a:pPr algn="ctr"/>
            <a:r>
              <a:rPr lang="en-US" sz="2400" b="1" dirty="0" err="1">
                <a:solidFill>
                  <a:schemeClr val="accent6">
                    <a:lumMod val="75000"/>
                  </a:schemeClr>
                </a:solidFill>
              </a:rPr>
              <a:t>IoT</a:t>
            </a:r>
            <a:r>
              <a:rPr lang="en-US" sz="2400" b="1" dirty="0">
                <a:solidFill>
                  <a:schemeClr val="accent6">
                    <a:lumMod val="75000"/>
                  </a:schemeClr>
                </a:solidFill>
              </a:rPr>
              <a:t> Hubs</a:t>
            </a:r>
          </a:p>
          <a:p>
            <a:pPr algn="ctr"/>
            <a:r>
              <a:rPr lang="en-US" sz="2400" b="1" dirty="0">
                <a:solidFill>
                  <a:schemeClr val="accent6">
                    <a:lumMod val="75000"/>
                  </a:schemeClr>
                </a:solidFill>
              </a:rPr>
              <a:t>Service Bus</a:t>
            </a:r>
          </a:p>
          <a:p>
            <a:pPr algn="ctr"/>
            <a:r>
              <a:rPr lang="en-US" sz="2400" b="1" dirty="0">
                <a:solidFill>
                  <a:schemeClr val="accent6">
                    <a:lumMod val="75000"/>
                  </a:schemeClr>
                </a:solidFill>
              </a:rPr>
              <a:t>Kafka</a:t>
            </a:r>
          </a:p>
        </p:txBody>
      </p:sp>
      <p:sp>
        <p:nvSpPr>
          <p:cNvPr id="12" name="Rectangle 11"/>
          <p:cNvSpPr/>
          <p:nvPr/>
        </p:nvSpPr>
        <p:spPr>
          <a:xfrm>
            <a:off x="3383284" y="1788374"/>
            <a:ext cx="2442992" cy="2308324"/>
          </a:xfrm>
          <a:prstGeom prst="rect">
            <a:avLst/>
          </a:prstGeom>
        </p:spPr>
        <p:txBody>
          <a:bodyPr wrap="square">
            <a:spAutoFit/>
          </a:bodyPr>
          <a:lstStyle/>
          <a:p>
            <a:pPr algn="ctr"/>
            <a:r>
              <a:rPr lang="en-US" sz="2400" b="1" dirty="0">
                <a:solidFill>
                  <a:schemeClr val="accent6">
                    <a:lumMod val="75000"/>
                  </a:schemeClr>
                </a:solidFill>
              </a:rPr>
              <a:t>HDInsight</a:t>
            </a:r>
          </a:p>
          <a:p>
            <a:pPr algn="ctr"/>
            <a:r>
              <a:rPr lang="en-US" sz="2400" b="1" dirty="0">
                <a:solidFill>
                  <a:schemeClr val="accent6">
                    <a:lumMod val="75000"/>
                  </a:schemeClr>
                </a:solidFill>
              </a:rPr>
              <a:t>ADLA</a:t>
            </a:r>
          </a:p>
          <a:p>
            <a:pPr algn="ctr"/>
            <a:r>
              <a:rPr lang="en-US" sz="2400" b="1" dirty="0">
                <a:solidFill>
                  <a:schemeClr val="accent6">
                    <a:lumMod val="75000"/>
                  </a:schemeClr>
                </a:solidFill>
              </a:rPr>
              <a:t>Storm</a:t>
            </a:r>
          </a:p>
          <a:p>
            <a:pPr algn="ctr"/>
            <a:r>
              <a:rPr lang="en-US" sz="2400" b="1" dirty="0">
                <a:solidFill>
                  <a:schemeClr val="accent6">
                    <a:lumMod val="75000"/>
                  </a:schemeClr>
                </a:solidFill>
              </a:rPr>
              <a:t>Spark</a:t>
            </a:r>
          </a:p>
          <a:p>
            <a:pPr algn="ctr"/>
            <a:r>
              <a:rPr lang="en-US" sz="2400" b="1" dirty="0">
                <a:solidFill>
                  <a:schemeClr val="accent6">
                    <a:lumMod val="75000"/>
                  </a:schemeClr>
                </a:solidFill>
              </a:rPr>
              <a:t>Stream Analytics</a:t>
            </a:r>
          </a:p>
          <a:p>
            <a:pPr algn="ctr"/>
            <a:endParaRPr lang="en-US" sz="2400" b="1" dirty="0">
              <a:solidFill>
                <a:schemeClr val="accent6">
                  <a:lumMod val="75000"/>
                </a:schemeClr>
              </a:solidFill>
            </a:endParaRPr>
          </a:p>
        </p:txBody>
      </p:sp>
      <p:sp>
        <p:nvSpPr>
          <p:cNvPr id="14" name="Rectangle 13"/>
          <p:cNvSpPr/>
          <p:nvPr/>
        </p:nvSpPr>
        <p:spPr>
          <a:xfrm>
            <a:off x="6373978" y="1794469"/>
            <a:ext cx="2442992" cy="1569660"/>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Azure SQL DB</a:t>
            </a:r>
          </a:p>
          <a:p>
            <a:pPr algn="ctr"/>
            <a:endParaRPr lang="en-US" sz="2400" b="1" dirty="0">
              <a:solidFill>
                <a:schemeClr val="accent6">
                  <a:lumMod val="75000"/>
                </a:schemeClr>
              </a:solidFill>
            </a:endParaRPr>
          </a:p>
        </p:txBody>
      </p:sp>
      <p:sp>
        <p:nvSpPr>
          <p:cNvPr id="15" name="Rectangle 14"/>
          <p:cNvSpPr/>
          <p:nvPr/>
        </p:nvSpPr>
        <p:spPr>
          <a:xfrm>
            <a:off x="9357356" y="1368970"/>
            <a:ext cx="2442992" cy="3046988"/>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DW</a:t>
            </a:r>
          </a:p>
          <a:p>
            <a:pPr algn="ctr"/>
            <a:r>
              <a:rPr lang="en-US" sz="2400" b="1" dirty="0">
                <a:solidFill>
                  <a:schemeClr val="accent6">
                    <a:lumMod val="75000"/>
                  </a:schemeClr>
                </a:solidFill>
              </a:rPr>
              <a:t>Azure SQL DB</a:t>
            </a:r>
          </a:p>
          <a:p>
            <a:pPr algn="ctr"/>
            <a:r>
              <a:rPr lang="en-US" sz="2400" b="1" dirty="0" err="1">
                <a:solidFill>
                  <a:schemeClr val="accent6">
                    <a:lumMod val="75000"/>
                  </a:schemeClr>
                </a:solidFill>
              </a:rPr>
              <a:t>Hbase</a:t>
            </a:r>
            <a:endParaRPr lang="en-US" sz="2400" b="1" dirty="0">
              <a:solidFill>
                <a:schemeClr val="accent6">
                  <a:lumMod val="75000"/>
                </a:schemeClr>
              </a:solidFill>
            </a:endParaRPr>
          </a:p>
          <a:p>
            <a:pPr algn="ctr"/>
            <a:r>
              <a:rPr lang="en-US" sz="2400" b="1" dirty="0">
                <a:solidFill>
                  <a:schemeClr val="accent6">
                    <a:lumMod val="75000"/>
                  </a:schemeClr>
                </a:solidFill>
              </a:rPr>
              <a:t>Cassandra</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Power BI</a:t>
            </a:r>
          </a:p>
          <a:p>
            <a:pPr algn="ctr"/>
            <a:endParaRPr lang="en-US" sz="2400" b="1" dirty="0">
              <a:solidFill>
                <a:schemeClr val="accent6">
                  <a:lumMod val="75000"/>
                </a:schemeClr>
              </a:solidFill>
            </a:endParaRP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
        <p:nvSpPr>
          <p:cNvPr id="18" name="Rectangle 17"/>
          <p:cNvSpPr/>
          <p:nvPr/>
        </p:nvSpPr>
        <p:spPr>
          <a:xfrm>
            <a:off x="370729" y="5213121"/>
            <a:ext cx="11487300" cy="461665"/>
          </a:xfrm>
          <a:prstGeom prst="rect">
            <a:avLst/>
          </a:prstGeom>
        </p:spPr>
        <p:txBody>
          <a:bodyPr wrap="square" numCol="2">
            <a:spAutoFit/>
          </a:bodyPr>
          <a:lstStyle/>
          <a:p>
            <a:pPr algn="ctr"/>
            <a:r>
              <a:rPr lang="en-US" sz="2400" b="1" dirty="0">
                <a:solidFill>
                  <a:schemeClr val="accent6">
                    <a:lumMod val="75000"/>
                  </a:schemeClr>
                </a:solidFill>
              </a:rPr>
              <a:t>Azure Data Factory</a:t>
            </a:r>
          </a:p>
          <a:p>
            <a:pPr algn="ctr"/>
            <a:r>
              <a:rPr lang="en-US" sz="2400" b="1" dirty="0">
                <a:solidFill>
                  <a:schemeClr val="accent6">
                    <a:lumMod val="75000"/>
                  </a:schemeClr>
                </a:solidFill>
              </a:rPr>
              <a:t>Azure ML</a:t>
            </a:r>
          </a:p>
        </p:txBody>
      </p:sp>
    </p:spTree>
    <p:extLst>
      <p:ext uri="{BB962C8B-B14F-4D97-AF65-F5344CB8AC3E}">
        <p14:creationId xmlns:p14="http://schemas.microsoft.com/office/powerpoint/2010/main" val="313559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Customers are looking to derive more and more value from data…</a:t>
            </a:r>
          </a:p>
        </p:txBody>
      </p:sp>
      <p:sp>
        <p:nvSpPr>
          <p:cNvPr id="181" name="Rectangle 180"/>
          <p:cNvSpPr/>
          <p:nvPr/>
        </p:nvSpPr>
        <p:spPr bwMode="auto">
          <a:xfrm>
            <a:off x="9058085" y="3051459"/>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Agent allocation</a:t>
            </a:r>
          </a:p>
        </p:txBody>
      </p:sp>
      <p:sp>
        <p:nvSpPr>
          <p:cNvPr id="182" name="Rectangle 181"/>
          <p:cNvSpPr/>
          <p:nvPr/>
        </p:nvSpPr>
        <p:spPr bwMode="auto">
          <a:xfrm>
            <a:off x="9058085" y="3780280"/>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Usage optimization</a:t>
            </a:r>
          </a:p>
        </p:txBody>
      </p:sp>
      <p:sp>
        <p:nvSpPr>
          <p:cNvPr id="183" name="Rectangle 182"/>
          <p:cNvSpPr/>
          <p:nvPr/>
        </p:nvSpPr>
        <p:spPr bwMode="auto">
          <a:xfrm>
            <a:off x="9058085" y="4509100"/>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Operational telemetry</a:t>
            </a:r>
          </a:p>
        </p:txBody>
      </p:sp>
      <p:sp>
        <p:nvSpPr>
          <p:cNvPr id="184" name="Rectangle 183"/>
          <p:cNvSpPr/>
          <p:nvPr/>
        </p:nvSpPr>
        <p:spPr bwMode="auto">
          <a:xfrm>
            <a:off x="9058085" y="5237921"/>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Predictive maintenance</a:t>
            </a:r>
          </a:p>
        </p:txBody>
      </p:sp>
      <p:sp>
        <p:nvSpPr>
          <p:cNvPr id="185" name="Rectangle 184"/>
          <p:cNvSpPr/>
          <p:nvPr/>
        </p:nvSpPr>
        <p:spPr bwMode="auto">
          <a:xfrm>
            <a:off x="9058085" y="5966739"/>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Supply chain optimization</a:t>
            </a:r>
          </a:p>
        </p:txBody>
      </p:sp>
      <p:grpSp>
        <p:nvGrpSpPr>
          <p:cNvPr id="206" name="Group 205"/>
          <p:cNvGrpSpPr/>
          <p:nvPr/>
        </p:nvGrpSpPr>
        <p:grpSpPr bwMode="black">
          <a:xfrm>
            <a:off x="9224215" y="3924979"/>
            <a:ext cx="455698" cy="370730"/>
            <a:chOff x="5184775" y="225425"/>
            <a:chExt cx="1500188" cy="1220788"/>
          </a:xfrm>
          <a:solidFill>
            <a:srgbClr val="FFFFFF"/>
          </a:solidFill>
        </p:grpSpPr>
        <p:sp>
          <p:nvSpPr>
            <p:cNvPr id="20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0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0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sp>
        <p:nvSpPr>
          <p:cNvPr id="214" name="Freeform 58"/>
          <p:cNvSpPr>
            <a:spLocks noEditPoints="1"/>
          </p:cNvSpPr>
          <p:nvPr/>
        </p:nvSpPr>
        <p:spPr bwMode="black">
          <a:xfrm>
            <a:off x="9224218" y="3181436"/>
            <a:ext cx="373358" cy="4001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0" tIns="40326" rIns="80653" bIns="40326"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1" name="Freeform 25"/>
          <p:cNvSpPr>
            <a:spLocks noChangeAspect="1" noEditPoints="1"/>
          </p:cNvSpPr>
          <p:nvPr/>
        </p:nvSpPr>
        <p:spPr bwMode="black">
          <a:xfrm>
            <a:off x="9224214" y="6111500"/>
            <a:ext cx="435256" cy="370608"/>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0653" tIns="40326" rIns="80653" bIns="40326" numCol="1" anchor="t" anchorCtr="0" compatLnSpc="1">
            <a:prstTxWarp prst="textNoShape">
              <a:avLst/>
            </a:prstTxWarp>
          </a:bodyPr>
          <a:lstStyle/>
          <a:p>
            <a:pPr defTabSz="913841"/>
            <a:endParaRPr lang="en-US" sz="1567" kern="0" dirty="0">
              <a:gradFill>
                <a:gsLst>
                  <a:gs pos="1250">
                    <a:srgbClr val="FFFFFF"/>
                  </a:gs>
                  <a:gs pos="100000">
                    <a:srgbClr val="FFFFFF"/>
                  </a:gs>
                </a:gsLst>
                <a:lin ang="5400000" scaled="0"/>
              </a:gradFill>
              <a:ea typeface="MS PGothic" charset="0"/>
            </a:endParaRPr>
          </a:p>
        </p:txBody>
      </p:sp>
      <p:sp>
        <p:nvSpPr>
          <p:cNvPr id="223" name="Rectangle 222"/>
          <p:cNvSpPr/>
          <p:nvPr/>
        </p:nvSpPr>
        <p:spPr bwMode="auto">
          <a:xfrm>
            <a:off x="271721" y="1622413"/>
            <a:ext cx="11650883" cy="5804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716834" tIns="143366" rIns="89604" bIns="143366" numCol="1" spcCol="0" rtlCol="0" fromWordArt="0" anchor="ctr" anchorCtr="0" forceAA="0" compatLnSpc="1">
            <a:prstTxWarp prst="textNoShape">
              <a:avLst/>
            </a:prstTxWarp>
            <a:noAutofit/>
          </a:bodyPr>
          <a:lstStyle/>
          <a:p>
            <a:pPr defTabSz="913576">
              <a:lnSpc>
                <a:spcPct val="90000"/>
              </a:lnSpc>
              <a:defRPr/>
            </a:pPr>
            <a:r>
              <a:rPr lang="en-US" sz="1961" kern="0" dirty="0">
                <a:gradFill>
                  <a:gsLst>
                    <a:gs pos="1250">
                      <a:srgbClr val="00188F"/>
                    </a:gs>
                    <a:gs pos="100000">
                      <a:srgbClr val="00188F"/>
                    </a:gs>
                  </a:gsLst>
                  <a:lin ang="5400000" scaled="0"/>
                </a:gradFill>
                <a:ea typeface="MS PGothic" charset="0"/>
              </a:rPr>
              <a:t>EXAMPLES</a:t>
            </a:r>
          </a:p>
        </p:txBody>
      </p:sp>
      <p:grpSp>
        <p:nvGrpSpPr>
          <p:cNvPr id="224" name="Group 223"/>
          <p:cNvGrpSpPr/>
          <p:nvPr/>
        </p:nvGrpSpPr>
        <p:grpSpPr bwMode="black">
          <a:xfrm>
            <a:off x="450757" y="1687036"/>
            <a:ext cx="422407" cy="471530"/>
            <a:chOff x="1435100" y="3879850"/>
            <a:chExt cx="739775" cy="795338"/>
          </a:xfrm>
          <a:solidFill>
            <a:srgbClr val="00188F"/>
          </a:solidFill>
        </p:grpSpPr>
        <p:sp>
          <p:nvSpPr>
            <p:cNvPr id="225"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6"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7"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8"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9"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0"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1"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2"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3"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grpSp>
        <p:nvGrpSpPr>
          <p:cNvPr id="234" name="Group 233"/>
          <p:cNvGrpSpPr/>
          <p:nvPr/>
        </p:nvGrpSpPr>
        <p:grpSpPr>
          <a:xfrm>
            <a:off x="9224217" y="4653740"/>
            <a:ext cx="320084" cy="370848"/>
            <a:chOff x="5394326" y="4936834"/>
            <a:chExt cx="720725" cy="835025"/>
          </a:xfrm>
          <a:solidFill>
            <a:srgbClr val="FFFFFF"/>
          </a:solidFill>
        </p:grpSpPr>
        <p:sp>
          <p:nvSpPr>
            <p:cNvPr id="235"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36"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237" name="Freeform 5"/>
          <p:cNvSpPr>
            <a:spLocks noEditPoints="1"/>
          </p:cNvSpPr>
          <p:nvPr/>
        </p:nvSpPr>
        <p:spPr bwMode="auto">
          <a:xfrm rot="1148920" flipH="1">
            <a:off x="9277522" y="5377076"/>
            <a:ext cx="336748" cy="381818"/>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rgbClr val="FFFFFF"/>
          </a:solidFill>
          <a:ln>
            <a:noFill/>
          </a:ln>
        </p:spPr>
        <p:txBody>
          <a:bodyPr vert="horz" wrap="square" lIns="89568" tIns="44785" rIns="89568" bIns="44785" numCol="1" anchor="t" anchorCtr="0" compatLnSpc="1">
            <a:prstTxWarp prst="textNoShape">
              <a:avLst/>
            </a:prstTxWarp>
          </a:bodyPr>
          <a:lstStyle/>
          <a:p>
            <a:pPr defTabSz="895655">
              <a:defRPr/>
            </a:pPr>
            <a:endParaRPr lang="en-US" sz="1765" kern="0" dirty="0">
              <a:gradFill>
                <a:gsLst>
                  <a:gs pos="1250">
                    <a:srgbClr val="FFFFFF"/>
                  </a:gs>
                  <a:gs pos="100000">
                    <a:srgbClr val="FFFFFF"/>
                  </a:gs>
                </a:gsLst>
                <a:lin ang="5400000" scaled="0"/>
              </a:gradFill>
              <a:ea typeface="MS PGothic" charset="0"/>
            </a:endParaRPr>
          </a:p>
        </p:txBody>
      </p:sp>
      <p:sp>
        <p:nvSpPr>
          <p:cNvPr id="238" name="Rectangle 237"/>
          <p:cNvSpPr/>
          <p:nvPr/>
        </p:nvSpPr>
        <p:spPr bwMode="auto">
          <a:xfrm>
            <a:off x="271721"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Sales </a:t>
            </a:r>
            <a:br>
              <a:rPr lang="en-US" sz="1567" kern="0" dirty="0">
                <a:solidFill>
                  <a:srgbClr val="00B050"/>
                </a:solidFill>
                <a:ea typeface="MS PGothic" charset="0"/>
                <a:cs typeface="Segoe UI" pitchFamily="34" charset="0"/>
              </a:rPr>
            </a:br>
            <a:r>
              <a:rPr lang="en-US" sz="1567" kern="0" dirty="0">
                <a:solidFill>
                  <a:srgbClr val="00B050"/>
                </a:solidFill>
                <a:ea typeface="MS PGothic" charset="0"/>
                <a:cs typeface="Segoe UI" pitchFamily="34" charset="0"/>
              </a:rPr>
              <a:t>and marketing</a:t>
            </a:r>
          </a:p>
        </p:txBody>
      </p:sp>
      <p:sp>
        <p:nvSpPr>
          <p:cNvPr id="239" name="Rectangle 238"/>
          <p:cNvSpPr/>
          <p:nvPr/>
        </p:nvSpPr>
        <p:spPr bwMode="auto">
          <a:xfrm>
            <a:off x="3199569"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Finance </a:t>
            </a:r>
            <a:br>
              <a:rPr lang="en-US" sz="1567" kern="0" dirty="0">
                <a:solidFill>
                  <a:srgbClr val="00B050"/>
                </a:solidFill>
                <a:ea typeface="MS PGothic" charset="0"/>
                <a:cs typeface="Segoe UI" pitchFamily="34" charset="0"/>
              </a:rPr>
            </a:br>
            <a:r>
              <a:rPr lang="en-US" sz="1567" kern="0" dirty="0">
                <a:solidFill>
                  <a:srgbClr val="00B050"/>
                </a:solidFill>
                <a:ea typeface="MS PGothic" charset="0"/>
                <a:cs typeface="Segoe UI" pitchFamily="34" charset="0"/>
              </a:rPr>
              <a:t>and risk</a:t>
            </a:r>
          </a:p>
        </p:txBody>
      </p:sp>
      <p:sp>
        <p:nvSpPr>
          <p:cNvPr id="240" name="Rectangle 239"/>
          <p:cNvSpPr/>
          <p:nvPr/>
        </p:nvSpPr>
        <p:spPr bwMode="auto">
          <a:xfrm>
            <a:off x="6127416"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Customer </a:t>
            </a:r>
            <a:br>
              <a:rPr lang="en-US" sz="1567" kern="0" dirty="0">
                <a:solidFill>
                  <a:srgbClr val="00B050"/>
                </a:solidFill>
                <a:ea typeface="MS PGothic" charset="0"/>
                <a:cs typeface="Segoe UI" pitchFamily="34" charset="0"/>
              </a:rPr>
            </a:br>
            <a:r>
              <a:rPr lang="en-US" sz="1567" kern="0" dirty="0">
                <a:solidFill>
                  <a:srgbClr val="00B050"/>
                </a:solidFill>
                <a:ea typeface="MS PGothic" charset="0"/>
                <a:cs typeface="Segoe UI" pitchFamily="34" charset="0"/>
              </a:rPr>
              <a:t>and channel</a:t>
            </a:r>
          </a:p>
        </p:txBody>
      </p:sp>
      <p:sp>
        <p:nvSpPr>
          <p:cNvPr id="241" name="Rectangle 240"/>
          <p:cNvSpPr/>
          <p:nvPr/>
        </p:nvSpPr>
        <p:spPr bwMode="auto">
          <a:xfrm>
            <a:off x="9055264"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Operational Excellence</a:t>
            </a:r>
          </a:p>
        </p:txBody>
      </p:sp>
      <p:sp>
        <p:nvSpPr>
          <p:cNvPr id="242" name="Freeform 64"/>
          <p:cNvSpPr>
            <a:spLocks noEditPoints="1"/>
          </p:cNvSpPr>
          <p:nvPr/>
        </p:nvSpPr>
        <p:spPr bwMode="black">
          <a:xfrm>
            <a:off x="426116" y="2420674"/>
            <a:ext cx="471781" cy="362328"/>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accent1">
              <a:lumMod val="25000"/>
              <a:lumOff val="75000"/>
            </a:schemeClr>
          </a:solidFill>
          <a:ln>
            <a:noFill/>
          </a:ln>
        </p:spPr>
        <p:txBody>
          <a:bodyPr vert="horz" wrap="square" lIns="0" tIns="40326" rIns="80653" bIns="40326"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43" name="Freeform 242"/>
          <p:cNvSpPr>
            <a:spLocks noChangeAspect="1" noEditPoints="1"/>
          </p:cNvSpPr>
          <p:nvPr/>
        </p:nvSpPr>
        <p:spPr bwMode="auto">
          <a:xfrm>
            <a:off x="9224216" y="2442272"/>
            <a:ext cx="450492" cy="360394"/>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accent1">
              <a:lumMod val="25000"/>
              <a:lumOff val="75000"/>
            </a:schemeClr>
          </a:solidFill>
          <a:ln>
            <a:noFill/>
          </a:ln>
          <a:extLst/>
        </p:spPr>
        <p:txBody>
          <a:bodyPr vert="horz" wrap="square" lIns="89604" tIns="44802" rIns="89604" bIns="44802" numCol="1" anchor="t" anchorCtr="0" compatLnSpc="1">
            <a:prstTxWarp prst="textNoShape">
              <a:avLst/>
            </a:prstTxWarp>
          </a:bodyPr>
          <a:lstStyle/>
          <a:p>
            <a:pPr defTabSz="913841">
              <a:defRPr/>
            </a:pPr>
            <a:endParaRPr lang="en-US" sz="2353" kern="0" baseline="-25000" dirty="0">
              <a:gradFill>
                <a:gsLst>
                  <a:gs pos="1250">
                    <a:srgbClr val="FFFFFF"/>
                  </a:gs>
                  <a:gs pos="100000">
                    <a:srgbClr val="FFFFFF"/>
                  </a:gs>
                </a:gsLst>
                <a:lin ang="5400000" scaled="0"/>
              </a:gradFill>
              <a:ea typeface="MS PGothic" charset="0"/>
            </a:endParaRPr>
          </a:p>
        </p:txBody>
      </p:sp>
      <p:sp>
        <p:nvSpPr>
          <p:cNvPr id="244" name="Freeform 12"/>
          <p:cNvSpPr>
            <a:spLocks noChangeAspect="1"/>
          </p:cNvSpPr>
          <p:nvPr/>
        </p:nvSpPr>
        <p:spPr bwMode="black">
          <a:xfrm>
            <a:off x="6296718" y="2421693"/>
            <a:ext cx="498411" cy="39302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accent1">
              <a:lumMod val="25000"/>
              <a:lumOff val="75000"/>
            </a:schemeClr>
          </a:solidFill>
          <a:ln>
            <a:noFill/>
          </a:ln>
          <a:extLst/>
        </p:spPr>
        <p:txBody>
          <a:bodyPr vert="horz" wrap="square" lIns="89604" tIns="44802" rIns="89604" bIns="44802" numCol="1" anchor="t" anchorCtr="0" compatLnSpc="1">
            <a:prstTxWarp prst="textNoShape">
              <a:avLst/>
            </a:prstTxWarp>
          </a:bodyPr>
          <a:lstStyle/>
          <a:p>
            <a:pPr defTabSz="913841">
              <a:defRPr/>
            </a:pPr>
            <a:endParaRPr lang="en-US" sz="2353" kern="0" dirty="0">
              <a:gradFill>
                <a:gsLst>
                  <a:gs pos="1250">
                    <a:srgbClr val="FFFFFF"/>
                  </a:gs>
                  <a:gs pos="100000">
                    <a:srgbClr val="FFFFFF"/>
                  </a:gs>
                </a:gsLst>
                <a:lin ang="5400000" scaled="0"/>
              </a:gradFill>
              <a:ea typeface="MS PGothic" charset="0"/>
            </a:endParaRPr>
          </a:p>
        </p:txBody>
      </p:sp>
      <p:sp>
        <p:nvSpPr>
          <p:cNvPr id="245" name="Freeform 11"/>
          <p:cNvSpPr>
            <a:spLocks noEditPoints="1"/>
          </p:cNvSpPr>
          <p:nvPr/>
        </p:nvSpPr>
        <p:spPr bwMode="auto">
          <a:xfrm>
            <a:off x="3376607" y="2521569"/>
            <a:ext cx="512416" cy="234248"/>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accent1">
              <a:lumMod val="25000"/>
              <a:lumOff val="75000"/>
            </a:schemeClr>
          </a:solid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87" name="Rectangle 86"/>
          <p:cNvSpPr/>
          <p:nvPr/>
        </p:nvSpPr>
        <p:spPr bwMode="auto">
          <a:xfrm>
            <a:off x="6106061" y="3778641"/>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Personalized offers</a:t>
            </a:r>
          </a:p>
        </p:txBody>
      </p:sp>
      <p:sp>
        <p:nvSpPr>
          <p:cNvPr id="88" name="Rectangle 87"/>
          <p:cNvSpPr/>
          <p:nvPr/>
        </p:nvSpPr>
        <p:spPr bwMode="auto">
          <a:xfrm>
            <a:off x="6106061" y="4507460"/>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Product recommendation</a:t>
            </a:r>
          </a:p>
        </p:txBody>
      </p:sp>
      <p:sp>
        <p:nvSpPr>
          <p:cNvPr id="89" name="Rectangle 88"/>
          <p:cNvSpPr/>
          <p:nvPr/>
        </p:nvSpPr>
        <p:spPr bwMode="auto">
          <a:xfrm>
            <a:off x="6102145" y="5237920"/>
            <a:ext cx="2867339" cy="660128"/>
          </a:xfrm>
          <a:prstGeom prst="rect">
            <a:avLst/>
          </a:prstGeom>
          <a:solidFill>
            <a:schemeClr val="accent2"/>
          </a:solidFill>
          <a:ln w="10795" cap="flat" cmpd="sng" algn="ctr">
            <a:noFill/>
            <a:prstDash val="solid"/>
            <a:headEnd type="none" w="med" len="med"/>
            <a:tailEnd type="none" w="med" len="med"/>
          </a:ln>
          <a:effectLst/>
        </p:spPr>
        <p:txBody>
          <a:bodyPr vert="horz" wrap="square" lIns="806439" tIns="45700" rIns="0" bIns="45700" numCol="1" rtlCol="0" anchor="ctr" anchorCtr="0" compatLnSpc="1">
            <a:prstTxWarp prst="textNoShape">
              <a:avLst/>
            </a:prstTxWarp>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Enhanced Customer Service</a:t>
            </a:r>
          </a:p>
        </p:txBody>
      </p:sp>
      <p:sp>
        <p:nvSpPr>
          <p:cNvPr id="90" name="Rectangle 89"/>
          <p:cNvSpPr/>
          <p:nvPr/>
        </p:nvSpPr>
        <p:spPr bwMode="auto">
          <a:xfrm>
            <a:off x="6102145" y="304981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User segmentation</a:t>
            </a:r>
          </a:p>
        </p:txBody>
      </p:sp>
      <p:sp>
        <p:nvSpPr>
          <p:cNvPr id="92" name="Rectangle 91"/>
          <p:cNvSpPr/>
          <p:nvPr/>
        </p:nvSpPr>
        <p:spPr bwMode="auto">
          <a:xfrm>
            <a:off x="3175392" y="377863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Risk management</a:t>
            </a:r>
          </a:p>
        </p:txBody>
      </p:sp>
      <p:sp>
        <p:nvSpPr>
          <p:cNvPr id="93" name="Rectangle 92"/>
          <p:cNvSpPr/>
          <p:nvPr/>
        </p:nvSpPr>
        <p:spPr bwMode="auto">
          <a:xfrm>
            <a:off x="248637" y="3049817"/>
            <a:ext cx="2867339" cy="660128"/>
          </a:xfrm>
          <a:prstGeom prst="rect">
            <a:avLst/>
          </a:prstGeom>
          <a:solidFill>
            <a:schemeClr val="accent2"/>
          </a:solidFill>
          <a:ln w="10795" cap="flat" cmpd="sng" algn="ctr">
            <a:noFill/>
            <a:prstDash val="solid"/>
            <a:headEnd type="none" w="med" len="med"/>
            <a:tailEnd type="none" w="med" len="med"/>
          </a:ln>
          <a:effectLst/>
        </p:spPr>
        <p:txBody>
          <a:bodyPr vert="horz" wrap="square" lIns="806439" tIns="45700" rIns="0" bIns="45700" numCol="1" rtlCol="0" anchor="ctr" anchorCtr="0" compatLnSpc="1">
            <a:prstTxWarp prst="textNoShape">
              <a:avLst/>
            </a:prstTxWarp>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Sales forecasting</a:t>
            </a:r>
          </a:p>
        </p:txBody>
      </p:sp>
      <p:sp>
        <p:nvSpPr>
          <p:cNvPr id="94" name="Rectangle 93"/>
          <p:cNvSpPr/>
          <p:nvPr/>
        </p:nvSpPr>
        <p:spPr bwMode="auto">
          <a:xfrm>
            <a:off x="248637" y="377863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Demand forecasting</a:t>
            </a:r>
          </a:p>
        </p:txBody>
      </p:sp>
      <p:sp>
        <p:nvSpPr>
          <p:cNvPr id="95" name="Rectangle 94"/>
          <p:cNvSpPr/>
          <p:nvPr/>
        </p:nvSpPr>
        <p:spPr bwMode="auto">
          <a:xfrm>
            <a:off x="248637" y="450745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Sales lead scoring</a:t>
            </a:r>
          </a:p>
        </p:txBody>
      </p:sp>
      <p:sp>
        <p:nvSpPr>
          <p:cNvPr id="96" name="Rectangle 95"/>
          <p:cNvSpPr/>
          <p:nvPr/>
        </p:nvSpPr>
        <p:spPr bwMode="auto">
          <a:xfrm>
            <a:off x="248637" y="5236279"/>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cs typeface="Segoe UI" pitchFamily="34" charset="0"/>
              </a:rPr>
              <a:t>Predict customer churn</a:t>
            </a:r>
          </a:p>
        </p:txBody>
      </p:sp>
      <p:sp>
        <p:nvSpPr>
          <p:cNvPr id="97" name="Rectangle 96"/>
          <p:cNvSpPr/>
          <p:nvPr/>
        </p:nvSpPr>
        <p:spPr bwMode="auto">
          <a:xfrm>
            <a:off x="3168066" y="450745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Actuarial modeling</a:t>
            </a:r>
          </a:p>
        </p:txBody>
      </p:sp>
      <p:grpSp>
        <p:nvGrpSpPr>
          <p:cNvPr id="198" name="Group 15"/>
          <p:cNvGrpSpPr>
            <a:grpSpLocks noChangeAspect="1"/>
          </p:cNvGrpSpPr>
          <p:nvPr/>
        </p:nvGrpSpPr>
        <p:grpSpPr bwMode="auto">
          <a:xfrm>
            <a:off x="6296718" y="4663886"/>
            <a:ext cx="421254" cy="394809"/>
            <a:chOff x="1441" y="-65"/>
            <a:chExt cx="4795" cy="4494"/>
          </a:xfrm>
          <a:solidFill>
            <a:srgbClr val="FFFFFF"/>
          </a:solidFill>
        </p:grpSpPr>
        <p:sp>
          <p:nvSpPr>
            <p:cNvPr id="19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205" name="Freeform 35"/>
          <p:cNvSpPr>
            <a:spLocks noEditPoints="1"/>
          </p:cNvSpPr>
          <p:nvPr/>
        </p:nvSpPr>
        <p:spPr bwMode="black">
          <a:xfrm>
            <a:off x="6296718" y="3183727"/>
            <a:ext cx="390674" cy="395595"/>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0" tIns="40326" rIns="80653" bIns="40326"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nvGrpSpPr>
          <p:cNvPr id="210" name="Group 209"/>
          <p:cNvGrpSpPr/>
          <p:nvPr/>
        </p:nvGrpSpPr>
        <p:grpSpPr>
          <a:xfrm>
            <a:off x="6295585" y="3903830"/>
            <a:ext cx="413034" cy="413034"/>
            <a:chOff x="7156450" y="28575"/>
            <a:chExt cx="325438" cy="325438"/>
          </a:xfrm>
          <a:solidFill>
            <a:srgbClr val="FFFFFF"/>
          </a:solidFill>
        </p:grpSpPr>
        <p:sp>
          <p:nvSpPr>
            <p:cNvPr id="21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1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1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73" name="Freeform 12"/>
          <p:cNvSpPr>
            <a:spLocks noChangeAspect="1" noEditPoints="1"/>
          </p:cNvSpPr>
          <p:nvPr/>
        </p:nvSpPr>
        <p:spPr bwMode="black">
          <a:xfrm>
            <a:off x="6281498" y="5423132"/>
            <a:ext cx="441592" cy="266561"/>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2353" kern="0" dirty="0">
              <a:gradFill>
                <a:gsLst>
                  <a:gs pos="1250">
                    <a:srgbClr val="FFFFFF"/>
                  </a:gs>
                  <a:gs pos="100000">
                    <a:srgbClr val="FFFFFF"/>
                  </a:gs>
                </a:gsLst>
                <a:lin ang="5400000" scaled="0"/>
              </a:gradFill>
              <a:ea typeface="MS PGothic" charset="0"/>
            </a:endParaRPr>
          </a:p>
        </p:txBody>
      </p:sp>
      <p:sp>
        <p:nvSpPr>
          <p:cNvPr id="91" name="Rectangle 90"/>
          <p:cNvSpPr/>
          <p:nvPr/>
        </p:nvSpPr>
        <p:spPr bwMode="auto">
          <a:xfrm>
            <a:off x="3175392" y="3049817"/>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Fraud detection</a:t>
            </a:r>
          </a:p>
        </p:txBody>
      </p:sp>
      <p:grpSp>
        <p:nvGrpSpPr>
          <p:cNvPr id="195" name="Group 194"/>
          <p:cNvGrpSpPr/>
          <p:nvPr/>
        </p:nvGrpSpPr>
        <p:grpSpPr>
          <a:xfrm>
            <a:off x="3376606" y="3248243"/>
            <a:ext cx="392861" cy="266561"/>
            <a:chOff x="1819275" y="3757613"/>
            <a:chExt cx="982663" cy="666750"/>
          </a:xfrm>
          <a:solidFill>
            <a:srgbClr val="FFFFFF"/>
          </a:solidFill>
        </p:grpSpPr>
        <p:sp>
          <p:nvSpPr>
            <p:cNvPr id="19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197" name="Oval 25"/>
            <p:cNvSpPr>
              <a:spLocks noChangeArrowheads="1"/>
            </p:cNvSpPr>
            <p:nvPr/>
          </p:nvSpPr>
          <p:spPr bwMode="auto">
            <a:xfrm>
              <a:off x="2257425" y="3986213"/>
              <a:ext cx="104775" cy="104775"/>
            </a:xfrm>
            <a:prstGeom prst="ellipse">
              <a:avLst/>
            </a:pr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222" name="Freeform 9"/>
          <p:cNvSpPr>
            <a:spLocks noEditPoints="1"/>
          </p:cNvSpPr>
          <p:nvPr/>
        </p:nvSpPr>
        <p:spPr bwMode="auto">
          <a:xfrm>
            <a:off x="3376606" y="3977576"/>
            <a:ext cx="412103" cy="265536"/>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rgbClr val="FFFFFF"/>
          </a:solidFill>
          <a:ln>
            <a:noFill/>
          </a:ln>
        </p:spPr>
        <p:txBody>
          <a:bodyPr vert="horz" wrap="square" lIns="89604" tIns="44802" rIns="89604" bIns="44802" numCol="1" anchor="t" anchorCtr="0" compatLnSpc="1">
            <a:prstTxWarp prst="textNoShape">
              <a:avLst/>
            </a:prstTxWarp>
          </a:bodyPr>
          <a:lstStyle/>
          <a:p>
            <a:pPr defTabSz="913841">
              <a:defRPr/>
            </a:pPr>
            <a:endParaRPr lang="en-US" sz="2353" kern="0" dirty="0">
              <a:gradFill>
                <a:gsLst>
                  <a:gs pos="1250">
                    <a:srgbClr val="FFFFFF"/>
                  </a:gs>
                  <a:gs pos="100000">
                    <a:srgbClr val="FFFFFF"/>
                  </a:gs>
                </a:gsLst>
                <a:lin ang="5400000" scaled="0"/>
              </a:gradFill>
              <a:ea typeface="MS PGothic" charset="0"/>
            </a:endParaRPr>
          </a:p>
        </p:txBody>
      </p:sp>
      <p:grpSp>
        <p:nvGrpSpPr>
          <p:cNvPr id="79" name="Group 78"/>
          <p:cNvGrpSpPr/>
          <p:nvPr/>
        </p:nvGrpSpPr>
        <p:grpSpPr bwMode="black">
          <a:xfrm>
            <a:off x="3344870" y="4668162"/>
            <a:ext cx="455698" cy="370730"/>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8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grpSp>
        <p:nvGrpSpPr>
          <p:cNvPr id="215" name="Group 537"/>
          <p:cNvGrpSpPr>
            <a:grpSpLocks noChangeAspect="1"/>
          </p:cNvGrpSpPr>
          <p:nvPr/>
        </p:nvGrpSpPr>
        <p:grpSpPr bwMode="auto">
          <a:xfrm>
            <a:off x="426117" y="4627689"/>
            <a:ext cx="422950" cy="422950"/>
            <a:chOff x="5688" y="5268"/>
            <a:chExt cx="949" cy="949"/>
          </a:xfrm>
          <a:solidFill>
            <a:srgbClr val="FFFFFF">
              <a:lumMod val="50000"/>
              <a:lumOff val="50000"/>
            </a:srgbClr>
          </a:solidFill>
        </p:grpSpPr>
        <p:sp>
          <p:nvSpPr>
            <p:cNvPr id="216"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34">
                <a:defRPr/>
              </a:pPr>
              <a:endParaRPr lang="en-US" sz="1667" kern="0" dirty="0">
                <a:gradFill>
                  <a:gsLst>
                    <a:gs pos="1250">
                      <a:srgbClr val="FFFFFF"/>
                    </a:gs>
                    <a:gs pos="100000">
                      <a:srgbClr val="FFFFFF"/>
                    </a:gs>
                  </a:gsLst>
                  <a:lin ang="5400000" scaled="0"/>
                </a:gradFill>
                <a:ea typeface="MS PGothic" charset="0"/>
              </a:endParaRPr>
            </a:p>
          </p:txBody>
        </p:sp>
        <p:sp>
          <p:nvSpPr>
            <p:cNvPr id="217"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34">
                <a:defRPr/>
              </a:pPr>
              <a:endParaRPr lang="en-US" sz="1667" kern="0" dirty="0">
                <a:gradFill>
                  <a:gsLst>
                    <a:gs pos="1250">
                      <a:srgbClr val="FFFFFF"/>
                    </a:gs>
                    <a:gs pos="100000">
                      <a:srgbClr val="FFFFFF"/>
                    </a:gs>
                  </a:gsLst>
                  <a:lin ang="5400000" scaled="0"/>
                </a:gradFill>
                <a:ea typeface="MS PGothic" charset="0"/>
              </a:endParaRPr>
            </a:p>
          </p:txBody>
        </p:sp>
      </p:grpSp>
      <p:sp>
        <p:nvSpPr>
          <p:cNvPr id="218" name="Freeform 12"/>
          <p:cNvSpPr>
            <a:spLocks noChangeAspect="1" noEditPoints="1"/>
          </p:cNvSpPr>
          <p:nvPr/>
        </p:nvSpPr>
        <p:spPr bwMode="black">
          <a:xfrm>
            <a:off x="426120" y="3248243"/>
            <a:ext cx="441592" cy="266561"/>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2353" kern="0" dirty="0">
              <a:gradFill>
                <a:gsLst>
                  <a:gs pos="1250">
                    <a:srgbClr val="FFFFFF"/>
                  </a:gs>
                  <a:gs pos="100000">
                    <a:srgbClr val="FFFFFF"/>
                  </a:gs>
                </a:gsLst>
                <a:lin ang="5400000" scaled="0"/>
              </a:gradFill>
              <a:ea typeface="MS PGothic" charset="0"/>
            </a:endParaRPr>
          </a:p>
        </p:txBody>
      </p:sp>
      <p:sp>
        <p:nvSpPr>
          <p:cNvPr id="219" name="Freeform 22"/>
          <p:cNvSpPr>
            <a:spLocks noChangeAspect="1" noEditPoints="1"/>
          </p:cNvSpPr>
          <p:nvPr/>
        </p:nvSpPr>
        <p:spPr bwMode="black">
          <a:xfrm>
            <a:off x="426118" y="5382371"/>
            <a:ext cx="371326" cy="37122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53" tIns="40326" rIns="80653" bIns="40326" numCol="1" anchor="t" anchorCtr="0" compatLnSpc="1">
            <a:prstTxWarp prst="textNoShape">
              <a:avLst/>
            </a:prstTxWarp>
          </a:bodyPr>
          <a:lstStyle/>
          <a:p>
            <a:pPr defTabSz="913841"/>
            <a:endParaRPr lang="en-US" sz="1567" kern="0" dirty="0">
              <a:gradFill>
                <a:gsLst>
                  <a:gs pos="1250">
                    <a:srgbClr val="FFFFFF"/>
                  </a:gs>
                  <a:gs pos="100000">
                    <a:srgbClr val="FFFFFF"/>
                  </a:gs>
                </a:gsLst>
                <a:lin ang="5400000" scaled="0"/>
              </a:gradFill>
              <a:ea typeface="MS PGothic" charset="0"/>
            </a:endParaRPr>
          </a:p>
        </p:txBody>
      </p:sp>
      <p:sp>
        <p:nvSpPr>
          <p:cNvPr id="220" name="Freeform 90"/>
          <p:cNvSpPr>
            <a:spLocks noChangeAspect="1" noEditPoints="1"/>
          </p:cNvSpPr>
          <p:nvPr/>
        </p:nvSpPr>
        <p:spPr bwMode="black">
          <a:xfrm>
            <a:off x="426120" y="3925774"/>
            <a:ext cx="336457" cy="36913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53" tIns="40326" rIns="80653" bIns="40326" numCol="1" anchor="t" anchorCtr="0" compatLnSpc="1">
            <a:prstTxWarp prst="textNoShape">
              <a:avLst/>
            </a:prstTxWarp>
          </a:bodyPr>
          <a:lstStyle/>
          <a:p>
            <a:pPr defTabSz="913841"/>
            <a:endParaRPr lang="en-US" sz="1567" kern="0" dirty="0">
              <a:gradFill>
                <a:gsLst>
                  <a:gs pos="1250">
                    <a:srgbClr val="FFFFFF"/>
                  </a:gs>
                  <a:gs pos="100000">
                    <a:srgbClr val="FFFFFF"/>
                  </a:gs>
                </a:gsLst>
                <a:lin ang="5400000" scaled="0"/>
              </a:gradFill>
              <a:ea typeface="MS PGothic" charset="0"/>
            </a:endParaRPr>
          </a:p>
        </p:txBody>
      </p:sp>
    </p:spTree>
    <p:extLst>
      <p:ext uri="{BB962C8B-B14F-4D97-AF65-F5344CB8AC3E}">
        <p14:creationId xmlns:p14="http://schemas.microsoft.com/office/powerpoint/2010/main" val="14091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0513"/>
            <a:ext cx="11542713" cy="900112"/>
          </a:xfrm>
        </p:spPr>
        <p:txBody>
          <a:bodyPr/>
          <a:lstStyle/>
          <a:p>
            <a:r>
              <a:rPr lang="en-US" dirty="0"/>
              <a:t>Lambda Architecture – Bringing it all together</a:t>
            </a:r>
          </a:p>
        </p:txBody>
      </p:sp>
      <p:sp>
        <p:nvSpPr>
          <p:cNvPr id="5" name="Can 4"/>
          <p:cNvSpPr/>
          <p:nvPr/>
        </p:nvSpPr>
        <p:spPr>
          <a:xfrm rot="16200000">
            <a:off x="1472989" y="2593992"/>
            <a:ext cx="602901" cy="1045028"/>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ight Arrow 5"/>
          <p:cNvSpPr/>
          <p:nvPr/>
        </p:nvSpPr>
        <p:spPr>
          <a:xfrm>
            <a:off x="108777" y="2879114"/>
            <a:ext cx="1024932" cy="47478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02043" y="3495832"/>
            <a:ext cx="8370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a:t>
            </a:r>
          </a:p>
        </p:txBody>
      </p:sp>
      <p:sp>
        <p:nvSpPr>
          <p:cNvPr id="8" name="TextBox 7"/>
          <p:cNvSpPr txBox="1"/>
          <p:nvPr/>
        </p:nvSpPr>
        <p:spPr>
          <a:xfrm>
            <a:off x="1213194" y="3557323"/>
            <a:ext cx="122674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Buffered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Ingestion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(message bus)</a:t>
            </a:r>
          </a:p>
        </p:txBody>
      </p:sp>
      <p:cxnSp>
        <p:nvCxnSpPr>
          <p:cNvPr id="10" name="Straight Connector 9"/>
          <p:cNvCxnSpPr/>
          <p:nvPr/>
        </p:nvCxnSpPr>
        <p:spPr>
          <a:xfrm>
            <a:off x="2404530" y="3116506"/>
            <a:ext cx="2390884" cy="49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10782" y="1217236"/>
            <a:ext cx="0" cy="1901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97956" y="1217236"/>
            <a:ext cx="2912826" cy="20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97956" y="1194631"/>
            <a:ext cx="2" cy="160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32518" y="231753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4132518" y="241205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Processing Logic</a:t>
            </a:r>
          </a:p>
        </p:txBody>
      </p:sp>
      <p:sp>
        <p:nvSpPr>
          <p:cNvPr id="16" name="Rectangle 15"/>
          <p:cNvSpPr/>
          <p:nvPr/>
        </p:nvSpPr>
        <p:spPr>
          <a:xfrm>
            <a:off x="4132518" y="153376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4132518" y="1611782"/>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Decoration</a:t>
            </a:r>
          </a:p>
        </p:txBody>
      </p:sp>
      <p:cxnSp>
        <p:nvCxnSpPr>
          <p:cNvPr id="18" name="Straight Connector 17"/>
          <p:cNvCxnSpPr/>
          <p:nvPr/>
        </p:nvCxnSpPr>
        <p:spPr>
          <a:xfrm>
            <a:off x="4810782" y="3118886"/>
            <a:ext cx="0" cy="163537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3620007"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ube 20"/>
          <p:cNvSpPr/>
          <p:nvPr/>
        </p:nvSpPr>
        <p:spPr>
          <a:xfrm>
            <a:off x="4021940"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Cube 21"/>
          <p:cNvSpPr/>
          <p:nvPr/>
        </p:nvSpPr>
        <p:spPr>
          <a:xfrm>
            <a:off x="4433921"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Cube 22"/>
          <p:cNvSpPr/>
          <p:nvPr/>
        </p:nvSpPr>
        <p:spPr>
          <a:xfrm>
            <a:off x="4835855"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Cube 23"/>
          <p:cNvSpPr/>
          <p:nvPr/>
        </p:nvSpPr>
        <p:spPr>
          <a:xfrm>
            <a:off x="5237788"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Cube 24"/>
          <p:cNvSpPr/>
          <p:nvPr/>
        </p:nvSpPr>
        <p:spPr>
          <a:xfrm>
            <a:off x="5649769"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4132518" y="3623365"/>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4132518" y="370738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Spooling/Archiving</a:t>
            </a:r>
          </a:p>
        </p:txBody>
      </p:sp>
      <p:cxnSp>
        <p:nvCxnSpPr>
          <p:cNvPr id="30" name="Straight Arrow Connector 29"/>
          <p:cNvCxnSpPr/>
          <p:nvPr/>
        </p:nvCxnSpPr>
        <p:spPr>
          <a:xfrm flipV="1">
            <a:off x="4810781" y="3079874"/>
            <a:ext cx="3243110" cy="3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a:off x="8183573" y="2204636"/>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8467097" y="3307441"/>
            <a:ext cx="570092"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4" name="TextBox 33"/>
          <p:cNvSpPr txBox="1"/>
          <p:nvPr/>
        </p:nvSpPr>
        <p:spPr>
          <a:xfrm>
            <a:off x="8292643" y="5102255"/>
            <a:ext cx="9391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Analytical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grpSp>
        <p:nvGrpSpPr>
          <p:cNvPr id="39" name="Group 38"/>
          <p:cNvGrpSpPr/>
          <p:nvPr/>
        </p:nvGrpSpPr>
        <p:grpSpPr>
          <a:xfrm>
            <a:off x="6129631" y="3454082"/>
            <a:ext cx="1924260" cy="2399384"/>
            <a:chOff x="6273302" y="3381039"/>
            <a:chExt cx="1924260" cy="2399384"/>
          </a:xfrm>
          <a:noFill/>
        </p:grpSpPr>
        <p:sp>
          <p:nvSpPr>
            <p:cNvPr id="40" name="Oval 39"/>
            <p:cNvSpPr/>
            <p:nvPr/>
          </p:nvSpPr>
          <p:spPr>
            <a:xfrm>
              <a:off x="6273302" y="3618771"/>
              <a:ext cx="1924260" cy="192426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ight Arrow 40"/>
            <p:cNvSpPr/>
            <p:nvPr/>
          </p:nvSpPr>
          <p:spPr>
            <a:xfrm>
              <a:off x="6965189" y="33810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ight Arrow 41"/>
            <p:cNvSpPr/>
            <p:nvPr/>
          </p:nvSpPr>
          <p:spPr>
            <a:xfrm flipH="1">
              <a:off x="6965189" y="53056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6696725" y="4477164"/>
            <a:ext cx="8109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Curation</a:t>
            </a:r>
          </a:p>
        </p:txBody>
      </p:sp>
      <p:sp>
        <p:nvSpPr>
          <p:cNvPr id="44" name="Can 43"/>
          <p:cNvSpPr/>
          <p:nvPr/>
        </p:nvSpPr>
        <p:spPr>
          <a:xfrm>
            <a:off x="8183573" y="3999450"/>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Cube 44"/>
          <p:cNvSpPr/>
          <p:nvPr/>
        </p:nvSpPr>
        <p:spPr>
          <a:xfrm>
            <a:off x="3620007"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Cube 45"/>
          <p:cNvSpPr/>
          <p:nvPr/>
        </p:nvSpPr>
        <p:spPr>
          <a:xfrm>
            <a:off x="4021940"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Cube 46"/>
          <p:cNvSpPr/>
          <p:nvPr/>
        </p:nvSpPr>
        <p:spPr>
          <a:xfrm>
            <a:off x="4433921"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Cube 47"/>
          <p:cNvSpPr/>
          <p:nvPr/>
        </p:nvSpPr>
        <p:spPr>
          <a:xfrm>
            <a:off x="4835855"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Cube 48"/>
          <p:cNvSpPr/>
          <p:nvPr/>
        </p:nvSpPr>
        <p:spPr>
          <a:xfrm>
            <a:off x="5237788"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Cube 49"/>
          <p:cNvSpPr/>
          <p:nvPr/>
        </p:nvSpPr>
        <p:spPr>
          <a:xfrm>
            <a:off x="5649769"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Cube 50"/>
          <p:cNvSpPr/>
          <p:nvPr/>
        </p:nvSpPr>
        <p:spPr>
          <a:xfrm>
            <a:off x="3620007"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Cube 51"/>
          <p:cNvSpPr/>
          <p:nvPr/>
        </p:nvSpPr>
        <p:spPr>
          <a:xfrm>
            <a:off x="4021940"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Cube 52"/>
          <p:cNvSpPr/>
          <p:nvPr/>
        </p:nvSpPr>
        <p:spPr>
          <a:xfrm>
            <a:off x="4433921"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Cube 53"/>
          <p:cNvSpPr/>
          <p:nvPr/>
        </p:nvSpPr>
        <p:spPr>
          <a:xfrm>
            <a:off x="4835855"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Cube 54"/>
          <p:cNvSpPr/>
          <p:nvPr/>
        </p:nvSpPr>
        <p:spPr>
          <a:xfrm>
            <a:off x="5237788"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Cube 55"/>
          <p:cNvSpPr/>
          <p:nvPr/>
        </p:nvSpPr>
        <p:spPr>
          <a:xfrm>
            <a:off x="5649769"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ounded Rectangle 56"/>
          <p:cNvSpPr/>
          <p:nvPr/>
        </p:nvSpPr>
        <p:spPr bwMode="auto">
          <a:xfrm>
            <a:off x="993095" y="1217236"/>
            <a:ext cx="2377146" cy="53444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58"/>
          <p:cNvSpPr/>
          <p:nvPr/>
        </p:nvSpPr>
        <p:spPr bwMode="auto">
          <a:xfrm>
            <a:off x="8038524" y="1190625"/>
            <a:ext cx="1453272" cy="5371043"/>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Rounded Rectangle 59"/>
          <p:cNvSpPr/>
          <p:nvPr/>
        </p:nvSpPr>
        <p:spPr bwMode="auto">
          <a:xfrm>
            <a:off x="3438257" y="1190626"/>
            <a:ext cx="4557051" cy="537104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3" name="Picture 62"/>
          <p:cNvPicPr>
            <a:picLocks noChangeAspect="1"/>
          </p:cNvPicPr>
          <p:nvPr/>
        </p:nvPicPr>
        <p:blipFill>
          <a:blip r:embed="rId3" cstate="hqprint">
            <a:grayscl/>
            <a:extLst>
              <a:ext uri="{28A0092B-C50C-407E-A947-70E740481C1C}">
                <a14:useLocalDpi xmlns:a14="http://schemas.microsoft.com/office/drawing/2010/main"/>
              </a:ext>
            </a:extLst>
          </a:blip>
          <a:stretch>
            <a:fillRect/>
          </a:stretch>
        </p:blipFill>
        <p:spPr>
          <a:xfrm>
            <a:off x="10686558" y="2116439"/>
            <a:ext cx="1061602" cy="725700"/>
          </a:xfrm>
          <a:prstGeom prst="rect">
            <a:avLst/>
          </a:prstGeom>
        </p:spPr>
      </p:pic>
      <p:pic>
        <p:nvPicPr>
          <p:cNvPr id="64" name="Picture 63"/>
          <p:cNvPicPr>
            <a:picLocks noChangeAspect="1"/>
          </p:cNvPicPr>
          <p:nvPr/>
        </p:nvPicPr>
        <p:blipFill>
          <a:blip r:embed="rId4" cstate="hqprint">
            <a:grayscl/>
            <a:extLst>
              <a:ext uri="{28A0092B-C50C-407E-A947-70E740481C1C}">
                <a14:useLocalDpi xmlns:a14="http://schemas.microsoft.com/office/drawing/2010/main"/>
              </a:ext>
            </a:extLst>
          </a:blip>
          <a:stretch>
            <a:fillRect/>
          </a:stretch>
        </p:blipFill>
        <p:spPr>
          <a:xfrm>
            <a:off x="10808596" y="4569974"/>
            <a:ext cx="853782" cy="1035922"/>
          </a:xfrm>
          <a:prstGeom prst="rect">
            <a:avLst/>
          </a:prstGeom>
        </p:spPr>
      </p:pic>
      <p:pic>
        <p:nvPicPr>
          <p:cNvPr id="65" name="Picture 64"/>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86558" y="3394024"/>
            <a:ext cx="1049855" cy="679952"/>
          </a:xfrm>
          <a:prstGeom prst="rect">
            <a:avLst/>
          </a:prstGeom>
        </p:spPr>
      </p:pic>
      <p:sp>
        <p:nvSpPr>
          <p:cNvPr id="66" name="TextBox 65"/>
          <p:cNvSpPr txBox="1"/>
          <p:nvPr/>
        </p:nvSpPr>
        <p:spPr>
          <a:xfrm>
            <a:off x="10573673" y="2855846"/>
            <a:ext cx="125386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Dashboards/Reports</a:t>
            </a:r>
          </a:p>
        </p:txBody>
      </p:sp>
      <p:sp>
        <p:nvSpPr>
          <p:cNvPr id="67" name="TextBox 66"/>
          <p:cNvSpPr txBox="1"/>
          <p:nvPr/>
        </p:nvSpPr>
        <p:spPr>
          <a:xfrm>
            <a:off x="10831090" y="4030013"/>
            <a:ext cx="7793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Exploration</a:t>
            </a:r>
          </a:p>
        </p:txBody>
      </p:sp>
      <p:sp>
        <p:nvSpPr>
          <p:cNvPr id="68" name="TextBox 67"/>
          <p:cNvSpPr txBox="1"/>
          <p:nvPr/>
        </p:nvSpPr>
        <p:spPr>
          <a:xfrm>
            <a:off x="10862628" y="5569555"/>
            <a:ext cx="74571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Interactive</a:t>
            </a:r>
          </a:p>
        </p:txBody>
      </p:sp>
      <p:sp>
        <p:nvSpPr>
          <p:cNvPr id="69" name="TextBox 68"/>
          <p:cNvSpPr txBox="1"/>
          <p:nvPr/>
        </p:nvSpPr>
        <p:spPr>
          <a:xfrm>
            <a:off x="8224270" y="6048313"/>
            <a:ext cx="1119409"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4">
                    <a:lumMod val="50000"/>
                  </a:schemeClr>
                </a:solidFill>
                <a:effectLst/>
                <a:uLnTx/>
                <a:uFillTx/>
              </a:rPr>
              <a:t>Staging</a:t>
            </a:r>
          </a:p>
        </p:txBody>
      </p:sp>
      <p:sp>
        <p:nvSpPr>
          <p:cNvPr id="70" name="TextBox 69"/>
          <p:cNvSpPr txBox="1"/>
          <p:nvPr/>
        </p:nvSpPr>
        <p:spPr>
          <a:xfrm>
            <a:off x="4701258" y="6048313"/>
            <a:ext cx="153542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70C0"/>
                </a:solidFill>
                <a:effectLst/>
                <a:uLnTx/>
                <a:uFillTx/>
              </a:rPr>
              <a:t>Processing</a:t>
            </a:r>
          </a:p>
        </p:txBody>
      </p:sp>
      <p:sp>
        <p:nvSpPr>
          <p:cNvPr id="71" name="TextBox 70"/>
          <p:cNvSpPr txBox="1"/>
          <p:nvPr/>
        </p:nvSpPr>
        <p:spPr>
          <a:xfrm>
            <a:off x="1526748" y="6048313"/>
            <a:ext cx="1362489" cy="461665"/>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50000"/>
                  </a:schemeClr>
                </a:solidFill>
                <a:effectLst/>
                <a:uLnTx/>
                <a:uFillTx/>
              </a:rPr>
              <a:t>Ingestion</a:t>
            </a:r>
          </a:p>
        </p:txBody>
      </p:sp>
      <p:sp>
        <p:nvSpPr>
          <p:cNvPr id="72" name="Arc 71"/>
          <p:cNvSpPr/>
          <p:nvPr/>
        </p:nvSpPr>
        <p:spPr>
          <a:xfrm rot="16200000">
            <a:off x="3009499" y="5035473"/>
            <a:ext cx="826729" cy="1797931"/>
          </a:xfrm>
          <a:prstGeom prst="arc">
            <a:avLst>
              <a:gd name="adj1" fmla="val 16836907"/>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TextBox 72"/>
          <p:cNvSpPr txBox="1"/>
          <p:nvPr/>
        </p:nvSpPr>
        <p:spPr>
          <a:xfrm>
            <a:off x="1230373" y="5503780"/>
            <a:ext cx="136928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Movement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 Sync</a:t>
            </a:r>
          </a:p>
        </p:txBody>
      </p:sp>
      <p:sp>
        <p:nvSpPr>
          <p:cNvPr id="62" name="Rounded Rectangle 61"/>
          <p:cNvSpPr/>
          <p:nvPr/>
        </p:nvSpPr>
        <p:spPr bwMode="auto">
          <a:xfrm>
            <a:off x="10280462" y="1190625"/>
            <a:ext cx="1840290" cy="543393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10407133" y="5915337"/>
            <a:ext cx="160871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Serving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Consumption</a:t>
            </a:r>
          </a:p>
        </p:txBody>
      </p:sp>
    </p:spTree>
    <p:extLst>
      <p:ext uri="{BB962C8B-B14F-4D97-AF65-F5344CB8AC3E}">
        <p14:creationId xmlns:p14="http://schemas.microsoft.com/office/powerpoint/2010/main" val="27415616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Introduction to the Data Lab</a:t>
            </a:r>
            <a:endParaRPr lang="en-US" b="1" dirty="0">
              <a:solidFill>
                <a:schemeClr val="accent2">
                  <a:lumMod val="60000"/>
                  <a:lumOff val="40000"/>
                </a:schemeClr>
              </a:solidFill>
            </a:endParaRPr>
          </a:p>
        </p:txBody>
      </p:sp>
      <p:sp>
        <p:nvSpPr>
          <p:cNvPr id="4" name="TextBox 3"/>
          <p:cNvSpPr txBox="1"/>
          <p:nvPr/>
        </p:nvSpPr>
        <p:spPr>
          <a:xfrm>
            <a:off x="609505" y="1511747"/>
            <a:ext cx="10851835" cy="4173450"/>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sz="3600" b="1" dirty="0">
                <a:solidFill>
                  <a:schemeClr val="bg1"/>
                </a:solidFill>
              </a:rPr>
              <a:t>E-commerce </a:t>
            </a:r>
            <a:r>
              <a:rPr lang="en-US" sz="3600" dirty="0">
                <a:solidFill>
                  <a:schemeClr val="bg1"/>
                </a:solidFill>
              </a:rPr>
              <a:t>web store Scenario.</a:t>
            </a:r>
            <a:endParaRPr lang="en-US" sz="3600" b="1" dirty="0">
              <a:solidFill>
                <a:schemeClr val="bg1"/>
              </a:solidFill>
            </a:endParaRPr>
          </a:p>
          <a:p>
            <a:pPr marL="285750" indent="-285750">
              <a:buFont typeface="Arial" panose="020B0604020202020204" pitchFamily="34" charset="0"/>
              <a:buChar char="•"/>
            </a:pPr>
            <a:endParaRPr lang="en-US" sz="3600" b="1" dirty="0">
              <a:solidFill>
                <a:schemeClr val="bg1"/>
              </a:solidFill>
            </a:endParaRPr>
          </a:p>
          <a:p>
            <a:pPr marL="285750" indent="-285750">
              <a:buFont typeface="Arial" panose="020B0604020202020204" pitchFamily="34" charset="0"/>
              <a:buChar char="•"/>
            </a:pPr>
            <a:r>
              <a:rPr lang="en-US" sz="3600" b="1" dirty="0">
                <a:solidFill>
                  <a:schemeClr val="bg1"/>
                </a:solidFill>
              </a:rPr>
              <a:t>Four</a:t>
            </a:r>
            <a:r>
              <a:rPr lang="en-US" sz="3600" dirty="0">
                <a:solidFill>
                  <a:schemeClr val="bg1"/>
                </a:solidFill>
              </a:rPr>
              <a:t> Modules</a:t>
            </a:r>
          </a:p>
          <a:p>
            <a:pPr marL="742950" lvl="1" indent="-285750">
              <a:buFont typeface="Arial" panose="020B0604020202020204" pitchFamily="34" charset="0"/>
              <a:buChar char="•"/>
            </a:pPr>
            <a:r>
              <a:rPr lang="en-US" sz="3600" dirty="0">
                <a:solidFill>
                  <a:schemeClr val="bg1"/>
                </a:solidFill>
              </a:rPr>
              <a:t>Module 1: Ingestion &amp; Hot-path processing</a:t>
            </a:r>
          </a:p>
          <a:p>
            <a:pPr marL="742950" lvl="1" indent="-285750">
              <a:buFont typeface="Arial" panose="020B0604020202020204" pitchFamily="34" charset="0"/>
              <a:buChar char="•"/>
            </a:pPr>
            <a:r>
              <a:rPr lang="en-US" sz="3600" dirty="0">
                <a:solidFill>
                  <a:schemeClr val="bg1"/>
                </a:solidFill>
              </a:rPr>
              <a:t>Module 2: Processing &amp; Staging</a:t>
            </a:r>
          </a:p>
          <a:p>
            <a:pPr marL="742950" lvl="1" indent="-285750">
              <a:buFont typeface="Arial" panose="020B0604020202020204" pitchFamily="34" charset="0"/>
              <a:buChar char="•"/>
            </a:pPr>
            <a:r>
              <a:rPr lang="en-US" sz="3600" dirty="0">
                <a:solidFill>
                  <a:schemeClr val="bg1"/>
                </a:solidFill>
              </a:rPr>
              <a:t>Module 3: Security Best Practices</a:t>
            </a:r>
          </a:p>
          <a:p>
            <a:pPr marL="742950" lvl="1" indent="-285750">
              <a:buFont typeface="Arial" panose="020B0604020202020204" pitchFamily="34" charset="0"/>
              <a:buChar char="•"/>
            </a:pPr>
            <a:r>
              <a:rPr lang="en-US" sz="3600" dirty="0">
                <a:solidFill>
                  <a:schemeClr val="bg1"/>
                </a:solidFill>
              </a:rPr>
              <a:t>Module 4: Consumption of your Data Pipeline</a:t>
            </a:r>
          </a:p>
        </p:txBody>
      </p:sp>
    </p:spTree>
    <p:extLst>
      <p:ext uri="{BB962C8B-B14F-4D97-AF65-F5344CB8AC3E}">
        <p14:creationId xmlns:p14="http://schemas.microsoft.com/office/powerpoint/2010/main" val="36993663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Background &amp; Scenario</a:t>
            </a:r>
            <a:endParaRPr lang="en-US" b="1" dirty="0">
              <a:solidFill>
                <a:schemeClr val="accent2">
                  <a:lumMod val="60000"/>
                  <a:lumOff val="40000"/>
                </a:schemeClr>
              </a:solidFill>
            </a:endParaRPr>
          </a:p>
        </p:txBody>
      </p:sp>
      <p:sp>
        <p:nvSpPr>
          <p:cNvPr id="4" name="TextBox 3"/>
          <p:cNvSpPr txBox="1"/>
          <p:nvPr/>
        </p:nvSpPr>
        <p:spPr>
          <a:xfrm>
            <a:off x="616035" y="1391650"/>
            <a:ext cx="10851835" cy="5096780"/>
          </a:xfrm>
          <a:prstGeom prst="rect">
            <a:avLst/>
          </a:prstGeom>
          <a:noFill/>
        </p:spPr>
        <p:txBody>
          <a:bodyPr wrap="square" lIns="182880" tIns="146304" rIns="182880" bIns="146304" rtlCol="0">
            <a:spAutoFit/>
          </a:bodyPr>
          <a:lstStyle/>
          <a:p>
            <a:pPr marL="571500" indent="-571500">
              <a:buFont typeface="Arial" panose="020B0604020202020204" pitchFamily="34" charset="0"/>
              <a:buChar char="•"/>
            </a:pPr>
            <a:r>
              <a:rPr lang="en-US" sz="3200" dirty="0">
                <a:solidFill>
                  <a:schemeClr val="bg1"/>
                </a:solidFill>
              </a:rPr>
              <a:t>E-commerce website called ‘</a:t>
            </a:r>
            <a:r>
              <a:rPr lang="en-US" sz="3200" b="1" dirty="0" err="1">
                <a:solidFill>
                  <a:schemeClr val="bg1"/>
                </a:solidFill>
              </a:rPr>
              <a:t>PartsUnlimited</a:t>
            </a:r>
            <a:r>
              <a:rPr lang="en-US" sz="3200" dirty="0">
                <a:solidFill>
                  <a:schemeClr val="bg1"/>
                </a:solidFill>
              </a:rPr>
              <a:t>’</a:t>
            </a:r>
          </a:p>
          <a:p>
            <a:pPr marL="285750" indent="-285750">
              <a:buFont typeface="Arial" panose="020B0604020202020204" pitchFamily="34" charset="0"/>
              <a:buChar char="•"/>
            </a:pPr>
            <a:endParaRPr lang="en-US" sz="1400" dirty="0">
              <a:solidFill>
                <a:schemeClr val="bg1"/>
              </a:solidFill>
            </a:endParaRPr>
          </a:p>
          <a:p>
            <a:pPr marL="571500" indent="-571500">
              <a:buFont typeface="Arial" panose="020B0604020202020204" pitchFamily="34" charset="0"/>
              <a:buChar char="•"/>
            </a:pPr>
            <a:r>
              <a:rPr lang="en-US" sz="3200" dirty="0">
                <a:solidFill>
                  <a:schemeClr val="bg1"/>
                </a:solidFill>
              </a:rPr>
              <a:t>Known for selling </a:t>
            </a:r>
            <a:r>
              <a:rPr lang="en-US" sz="3200" b="1" dirty="0">
                <a:solidFill>
                  <a:schemeClr val="bg1"/>
                </a:solidFill>
              </a:rPr>
              <a:t>Automobile (car) parts</a:t>
            </a:r>
            <a:r>
              <a:rPr lang="en-US" sz="3200" dirty="0">
                <a:solidFill>
                  <a:schemeClr val="bg1"/>
                </a:solidFill>
              </a:rPr>
              <a:t>.</a:t>
            </a:r>
          </a:p>
          <a:p>
            <a:pPr marL="285750" indent="-285750">
              <a:buFont typeface="Arial" panose="020B0604020202020204" pitchFamily="34" charset="0"/>
              <a:buChar char="•"/>
            </a:pPr>
            <a:endParaRPr lang="en-US" sz="1600" dirty="0">
              <a:solidFill>
                <a:schemeClr val="bg1"/>
              </a:solidFill>
            </a:endParaRPr>
          </a:p>
          <a:p>
            <a:pPr marL="571500" indent="-571500">
              <a:buFont typeface="Arial" panose="020B0604020202020204" pitchFamily="34" charset="0"/>
              <a:buChar char="•"/>
            </a:pPr>
            <a:r>
              <a:rPr lang="en-US" sz="3200" dirty="0">
                <a:solidFill>
                  <a:schemeClr val="bg1"/>
                </a:solidFill>
              </a:rPr>
              <a:t>The Leadership at </a:t>
            </a:r>
            <a:r>
              <a:rPr lang="en-US" sz="3200" dirty="0" err="1">
                <a:solidFill>
                  <a:schemeClr val="bg1"/>
                </a:solidFill>
              </a:rPr>
              <a:t>Partsunlimited</a:t>
            </a:r>
            <a:r>
              <a:rPr lang="en-US" sz="3200" dirty="0">
                <a:solidFill>
                  <a:schemeClr val="bg1"/>
                </a:solidFill>
              </a:rPr>
              <a:t> Inc. wants to get a </a:t>
            </a:r>
            <a:r>
              <a:rPr lang="en-US" sz="3200" b="1" dirty="0">
                <a:solidFill>
                  <a:schemeClr val="bg1"/>
                </a:solidFill>
              </a:rPr>
              <a:t>detailed view </a:t>
            </a:r>
            <a:r>
              <a:rPr lang="en-US" sz="3200" dirty="0">
                <a:solidFill>
                  <a:schemeClr val="bg1"/>
                </a:solidFill>
              </a:rPr>
              <a:t>of how their business is doing on a </a:t>
            </a:r>
            <a:r>
              <a:rPr lang="en-US" sz="3200" b="1" dirty="0">
                <a:solidFill>
                  <a:schemeClr val="bg1"/>
                </a:solidFill>
              </a:rPr>
              <a:t>daily basis </a:t>
            </a:r>
            <a:r>
              <a:rPr lang="en-US" sz="3200" dirty="0">
                <a:solidFill>
                  <a:schemeClr val="bg1"/>
                </a:solidFill>
              </a:rPr>
              <a:t>&amp; make their website </a:t>
            </a:r>
            <a:r>
              <a:rPr lang="en-US" sz="3200" b="1" dirty="0">
                <a:solidFill>
                  <a:schemeClr val="bg1"/>
                </a:solidFill>
              </a:rPr>
              <a:t>smarter</a:t>
            </a:r>
            <a:r>
              <a:rPr lang="en-US" sz="3200" dirty="0">
                <a:solidFill>
                  <a:schemeClr val="bg1"/>
                </a:solidFill>
              </a:rPr>
              <a:t> by adding </a:t>
            </a:r>
            <a:r>
              <a:rPr lang="en-US" sz="3200" b="1" dirty="0">
                <a:solidFill>
                  <a:schemeClr val="bg1"/>
                </a:solidFill>
              </a:rPr>
              <a:t>Recommendations</a:t>
            </a:r>
            <a:r>
              <a:rPr lang="en-US" sz="3200" dirty="0">
                <a:solidFill>
                  <a:schemeClr val="bg1"/>
                </a:solidFill>
              </a:rPr>
              <a:t> &amp; </a:t>
            </a:r>
            <a:r>
              <a:rPr lang="en-US" sz="3200" b="1" dirty="0">
                <a:solidFill>
                  <a:schemeClr val="bg1"/>
                </a:solidFill>
              </a:rPr>
              <a:t>bot</a:t>
            </a:r>
            <a:r>
              <a:rPr lang="en-US" sz="3200" dirty="0">
                <a:solidFill>
                  <a:schemeClr val="bg1"/>
                </a:solidFill>
              </a:rPr>
              <a:t> support.</a:t>
            </a:r>
          </a:p>
          <a:p>
            <a:pPr marL="285750" indent="-285750">
              <a:buFont typeface="Arial" panose="020B0604020202020204" pitchFamily="34" charset="0"/>
              <a:buChar char="•"/>
            </a:pPr>
            <a:endParaRPr lang="en-US" sz="1600" dirty="0">
              <a:solidFill>
                <a:schemeClr val="bg1"/>
              </a:solidFill>
            </a:endParaRPr>
          </a:p>
          <a:p>
            <a:pPr marL="571500" indent="-571500">
              <a:buFont typeface="Arial" panose="020B0604020202020204" pitchFamily="34" charset="0"/>
              <a:buChar char="•"/>
            </a:pPr>
            <a:r>
              <a:rPr lang="en-US" sz="3200" dirty="0">
                <a:solidFill>
                  <a:schemeClr val="bg1"/>
                </a:solidFill>
              </a:rPr>
              <a:t>They’d like the help of Microsoft Azure to help them make better </a:t>
            </a:r>
            <a:r>
              <a:rPr lang="en-US" sz="3200" b="1" dirty="0">
                <a:solidFill>
                  <a:schemeClr val="bg1"/>
                </a:solidFill>
              </a:rPr>
              <a:t>business decisions</a:t>
            </a:r>
            <a:r>
              <a:rPr lang="en-US" sz="3200" dirty="0">
                <a:solidFill>
                  <a:schemeClr val="bg1"/>
                </a:solidFill>
              </a:rPr>
              <a:t>.</a:t>
            </a:r>
          </a:p>
        </p:txBody>
      </p:sp>
    </p:spTree>
    <p:extLst>
      <p:ext uri="{BB962C8B-B14F-4D97-AF65-F5344CB8AC3E}">
        <p14:creationId xmlns:p14="http://schemas.microsoft.com/office/powerpoint/2010/main" val="12336908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91" y="2518603"/>
            <a:ext cx="3150702" cy="1325563"/>
          </a:xfrm>
        </p:spPr>
        <p:txBody>
          <a:bodyPr/>
          <a:lstStyle/>
          <a:p>
            <a:r>
              <a:rPr lang="en-US" dirty="0"/>
              <a:t>Data Lab – </a:t>
            </a:r>
            <a:br>
              <a:rPr lang="en-US" dirty="0"/>
            </a:br>
            <a:r>
              <a:rPr lang="en-US" dirty="0"/>
              <a:t>Architecture</a:t>
            </a:r>
          </a:p>
        </p:txBody>
      </p:sp>
      <p:pic>
        <p:nvPicPr>
          <p:cNvPr id="3" name="Picture 2"/>
          <p:cNvPicPr>
            <a:picLocks noChangeAspect="1"/>
          </p:cNvPicPr>
          <p:nvPr/>
        </p:nvPicPr>
        <p:blipFill>
          <a:blip r:embed="rId2"/>
          <a:stretch>
            <a:fillRect/>
          </a:stretch>
        </p:blipFill>
        <p:spPr>
          <a:xfrm>
            <a:off x="3419059" y="189887"/>
            <a:ext cx="8374949" cy="6469330"/>
          </a:xfrm>
          <a:prstGeom prst="rect">
            <a:avLst/>
          </a:prstGeom>
        </p:spPr>
      </p:pic>
    </p:spTree>
    <p:extLst>
      <p:ext uri="{BB962C8B-B14F-4D97-AF65-F5344CB8AC3E}">
        <p14:creationId xmlns:p14="http://schemas.microsoft.com/office/powerpoint/2010/main" val="4081155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 Ingestion – Architecture</a:t>
            </a:r>
          </a:p>
        </p:txBody>
      </p:sp>
      <p:pic>
        <p:nvPicPr>
          <p:cNvPr id="4" name="Picture 3"/>
          <p:cNvPicPr>
            <a:picLocks noChangeAspect="1"/>
          </p:cNvPicPr>
          <p:nvPr/>
        </p:nvPicPr>
        <p:blipFill>
          <a:blip r:embed="rId2"/>
          <a:stretch>
            <a:fillRect/>
          </a:stretch>
        </p:blipFill>
        <p:spPr>
          <a:xfrm>
            <a:off x="387626" y="1612281"/>
            <a:ext cx="11416748" cy="4864938"/>
          </a:xfrm>
          <a:prstGeom prst="rect">
            <a:avLst/>
          </a:prstGeom>
        </p:spPr>
      </p:pic>
    </p:spTree>
    <p:extLst>
      <p:ext uri="{BB962C8B-B14F-4D97-AF65-F5344CB8AC3E}">
        <p14:creationId xmlns:p14="http://schemas.microsoft.com/office/powerpoint/2010/main" val="3762887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1 – Ingestion - Overview</a:t>
            </a:r>
            <a:endParaRPr lang="en-US" b="1" dirty="0">
              <a:solidFill>
                <a:schemeClr val="accent2">
                  <a:lumMod val="60000"/>
                  <a:lumOff val="40000"/>
                </a:schemeClr>
              </a:solidFill>
            </a:endParaRPr>
          </a:p>
        </p:txBody>
      </p:sp>
      <p:sp>
        <p:nvSpPr>
          <p:cNvPr id="4" name="TextBox 3"/>
          <p:cNvSpPr txBox="1"/>
          <p:nvPr/>
        </p:nvSpPr>
        <p:spPr>
          <a:xfrm>
            <a:off x="616035" y="1391650"/>
            <a:ext cx="10851835" cy="5219891"/>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3200" dirty="0">
                <a:solidFill>
                  <a:schemeClr val="bg1"/>
                </a:solidFill>
              </a:rPr>
              <a:t>The website has recently been modified to use the </a:t>
            </a:r>
            <a:r>
              <a:rPr lang="en-US" sz="3200" b="1" dirty="0" err="1">
                <a:solidFill>
                  <a:schemeClr val="bg1"/>
                </a:solidFill>
              </a:rPr>
              <a:t>IoTHubs</a:t>
            </a:r>
            <a:r>
              <a:rPr lang="en-US" sz="3200" dirty="0">
                <a:solidFill>
                  <a:schemeClr val="bg1"/>
                </a:solidFill>
              </a:rPr>
              <a:t> SDK to </a:t>
            </a:r>
            <a:r>
              <a:rPr lang="en-US" sz="3200" b="1" dirty="0">
                <a:solidFill>
                  <a:schemeClr val="bg1"/>
                </a:solidFill>
              </a:rPr>
              <a:t>stream click data </a:t>
            </a:r>
            <a:r>
              <a:rPr lang="en-US" sz="3200" dirty="0">
                <a:solidFill>
                  <a:schemeClr val="bg1"/>
                </a:solidFill>
              </a:rPr>
              <a:t>to Microsoft Azure as it happens. We will mimic this click stream data using a C# console application.</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will use </a:t>
            </a:r>
            <a:r>
              <a:rPr lang="en-US" sz="3200" b="1" dirty="0">
                <a:solidFill>
                  <a:schemeClr val="bg1"/>
                </a:solidFill>
              </a:rPr>
              <a:t>DocumentDB (NoSQL)</a:t>
            </a:r>
            <a:r>
              <a:rPr lang="en-US" sz="3200" dirty="0">
                <a:solidFill>
                  <a:schemeClr val="bg1"/>
                </a:solidFill>
              </a:rPr>
              <a:t> to store our </a:t>
            </a:r>
            <a:r>
              <a:rPr lang="en-US" sz="3200" dirty="0" err="1">
                <a:solidFill>
                  <a:schemeClr val="bg1"/>
                </a:solidFill>
              </a:rPr>
              <a:t>IoTHubs</a:t>
            </a:r>
            <a:r>
              <a:rPr lang="en-US" sz="3200" dirty="0">
                <a:solidFill>
                  <a:schemeClr val="bg1"/>
                </a:solidFill>
              </a:rPr>
              <a:t> device data.</a:t>
            </a:r>
          </a:p>
          <a:p>
            <a:pPr marL="457200" indent="-457200">
              <a:buFont typeface="Arial" panose="020B0604020202020204" pitchFamily="34" charset="0"/>
              <a:buChar char="•"/>
            </a:pPr>
            <a:endParaRPr lang="en-US" sz="3200" b="1" dirty="0">
              <a:solidFill>
                <a:schemeClr val="bg1"/>
              </a:solidFill>
            </a:endParaRPr>
          </a:p>
          <a:p>
            <a:pPr marL="457200" indent="-457200">
              <a:buFont typeface="Arial" panose="020B0604020202020204" pitchFamily="34" charset="0"/>
              <a:buChar char="•"/>
            </a:pPr>
            <a:r>
              <a:rPr lang="en-US" sz="3200" dirty="0">
                <a:solidFill>
                  <a:schemeClr val="bg1"/>
                </a:solidFill>
              </a:rPr>
              <a:t>Th click stream includes data on product-interactions such as which products are being </a:t>
            </a:r>
            <a:r>
              <a:rPr lang="en-US" sz="3200" b="1" dirty="0">
                <a:solidFill>
                  <a:schemeClr val="bg1"/>
                </a:solidFill>
              </a:rPr>
              <a:t>viewed, bought, etc.</a:t>
            </a:r>
            <a:endParaRPr lang="en-US" sz="3200" dirty="0">
              <a:solidFill>
                <a:schemeClr val="bg1"/>
              </a:solidFill>
            </a:endParaRPr>
          </a:p>
        </p:txBody>
      </p:sp>
    </p:spTree>
    <p:extLst>
      <p:ext uri="{BB962C8B-B14F-4D97-AF65-F5344CB8AC3E}">
        <p14:creationId xmlns:p14="http://schemas.microsoft.com/office/powerpoint/2010/main" val="33923648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1 – Ingestion - Overview</a:t>
            </a:r>
            <a:endParaRPr lang="en-US" b="1" dirty="0">
              <a:solidFill>
                <a:schemeClr val="accent2">
                  <a:lumMod val="60000"/>
                  <a:lumOff val="40000"/>
                </a:schemeClr>
              </a:solidFill>
            </a:endParaRPr>
          </a:p>
        </p:txBody>
      </p:sp>
      <p:sp>
        <p:nvSpPr>
          <p:cNvPr id="4" name="TextBox 3"/>
          <p:cNvSpPr txBox="1"/>
          <p:nvPr/>
        </p:nvSpPr>
        <p:spPr>
          <a:xfrm>
            <a:off x="609504" y="1145667"/>
            <a:ext cx="10851835" cy="5712333"/>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3200" dirty="0">
                <a:solidFill>
                  <a:schemeClr val="bg1"/>
                </a:solidFill>
              </a:rPr>
              <a:t>We will be using </a:t>
            </a:r>
            <a:r>
              <a:rPr lang="en-US" sz="3200" b="1" dirty="0">
                <a:solidFill>
                  <a:schemeClr val="bg1"/>
                </a:solidFill>
              </a:rPr>
              <a:t>Azure Stream Analytics </a:t>
            </a:r>
            <a:r>
              <a:rPr lang="en-US" sz="3200" dirty="0">
                <a:solidFill>
                  <a:schemeClr val="bg1"/>
                </a:solidFill>
              </a:rPr>
              <a:t>to process the data in Near-real time and understand which products are </a:t>
            </a:r>
            <a:r>
              <a:rPr lang="en-US" sz="3200" b="1" dirty="0">
                <a:solidFill>
                  <a:schemeClr val="bg1"/>
                </a:solidFill>
              </a:rPr>
              <a:t>top-selling</a:t>
            </a:r>
            <a:r>
              <a:rPr lang="en-US" sz="3200" dirty="0">
                <a:solidFill>
                  <a:schemeClr val="bg1"/>
                </a:solidFill>
              </a:rPr>
              <a:t>.</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will also use Stream Analytics to understand which products are </a:t>
            </a:r>
            <a:r>
              <a:rPr lang="en-US" sz="3200" b="1" dirty="0">
                <a:solidFill>
                  <a:schemeClr val="bg1"/>
                </a:solidFill>
              </a:rPr>
              <a:t>added to carts, but not bought</a:t>
            </a:r>
            <a:r>
              <a:rPr lang="en-US" sz="3200" dirty="0">
                <a:solidFill>
                  <a:schemeClr val="bg1"/>
                </a:solidFill>
              </a:rPr>
              <a:t>. This will help the </a:t>
            </a:r>
            <a:r>
              <a:rPr lang="en-US" sz="3200" dirty="0" err="1">
                <a:solidFill>
                  <a:schemeClr val="bg1"/>
                </a:solidFill>
              </a:rPr>
              <a:t>Partsunlimited</a:t>
            </a:r>
            <a:r>
              <a:rPr lang="en-US" sz="3200" dirty="0">
                <a:solidFill>
                  <a:schemeClr val="bg1"/>
                </a:solidFill>
              </a:rPr>
              <a:t> Leadership team understand which products are not competitively priced.</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will use </a:t>
            </a:r>
            <a:r>
              <a:rPr lang="en-US" sz="3200" b="1" dirty="0">
                <a:solidFill>
                  <a:schemeClr val="bg1"/>
                </a:solidFill>
              </a:rPr>
              <a:t>Power BI </a:t>
            </a:r>
            <a:r>
              <a:rPr lang="en-US" sz="3200" dirty="0">
                <a:solidFill>
                  <a:schemeClr val="bg1"/>
                </a:solidFill>
              </a:rPr>
              <a:t>to serve this data in the form of charts and reports.</a:t>
            </a:r>
          </a:p>
        </p:txBody>
      </p:sp>
    </p:spTree>
    <p:extLst>
      <p:ext uri="{BB962C8B-B14F-4D97-AF65-F5344CB8AC3E}">
        <p14:creationId xmlns:p14="http://schemas.microsoft.com/office/powerpoint/2010/main" val="18630971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5" y="2265770"/>
            <a:ext cx="2638697" cy="1325563"/>
          </a:xfrm>
        </p:spPr>
        <p:txBody>
          <a:bodyPr>
            <a:normAutofit/>
          </a:bodyPr>
          <a:lstStyle/>
          <a:p>
            <a:r>
              <a:rPr lang="en-US" sz="3600" dirty="0"/>
              <a:t>Module 2 – </a:t>
            </a:r>
            <a:br>
              <a:rPr lang="en-US" sz="3600" dirty="0"/>
            </a:br>
            <a:r>
              <a:rPr lang="en-US" sz="3600" dirty="0"/>
              <a:t>Architecture</a:t>
            </a:r>
          </a:p>
        </p:txBody>
      </p:sp>
      <p:pic>
        <p:nvPicPr>
          <p:cNvPr id="4" name="Picture 3"/>
          <p:cNvPicPr>
            <a:picLocks noChangeAspect="1"/>
          </p:cNvPicPr>
          <p:nvPr/>
        </p:nvPicPr>
        <p:blipFill>
          <a:blip r:embed="rId2"/>
          <a:stretch>
            <a:fillRect/>
          </a:stretch>
        </p:blipFill>
        <p:spPr>
          <a:xfrm>
            <a:off x="2418522" y="0"/>
            <a:ext cx="9704412" cy="6799610"/>
          </a:xfrm>
          <a:prstGeom prst="rect">
            <a:avLst/>
          </a:prstGeom>
        </p:spPr>
      </p:pic>
    </p:spTree>
    <p:extLst>
      <p:ext uri="{BB962C8B-B14F-4D97-AF65-F5344CB8AC3E}">
        <p14:creationId xmlns:p14="http://schemas.microsoft.com/office/powerpoint/2010/main" val="1026830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2 – Processing &amp; Staging - Overview</a:t>
            </a:r>
            <a:endParaRPr lang="en-US" b="1" dirty="0">
              <a:solidFill>
                <a:schemeClr val="accent2">
                  <a:lumMod val="60000"/>
                  <a:lumOff val="40000"/>
                </a:schemeClr>
              </a:solidFill>
            </a:endParaRPr>
          </a:p>
        </p:txBody>
      </p:sp>
      <p:sp>
        <p:nvSpPr>
          <p:cNvPr id="4" name="TextBox 3"/>
          <p:cNvSpPr txBox="1"/>
          <p:nvPr/>
        </p:nvSpPr>
        <p:spPr>
          <a:xfrm>
            <a:off x="609504" y="1145667"/>
            <a:ext cx="10851835" cy="5466112"/>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Not all processing can be performed in Near-real time. Companies find it very useful to compute </a:t>
            </a:r>
            <a:r>
              <a:rPr lang="en-US" sz="2800" b="1" dirty="0">
                <a:solidFill>
                  <a:schemeClr val="bg1"/>
                </a:solidFill>
              </a:rPr>
              <a:t>longer-term trends </a:t>
            </a:r>
            <a:r>
              <a:rPr lang="en-US" sz="2800" dirty="0">
                <a:solidFill>
                  <a:schemeClr val="bg1"/>
                </a:solidFill>
              </a:rPr>
              <a:t>on their data to understand patterns.</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Since there is a lot of </a:t>
            </a:r>
            <a:r>
              <a:rPr lang="en-US" sz="2800" b="1" dirty="0">
                <a:solidFill>
                  <a:schemeClr val="bg1"/>
                </a:solidFill>
              </a:rPr>
              <a:t>NoSQL</a:t>
            </a:r>
            <a:r>
              <a:rPr lang="en-US" sz="2800" dirty="0">
                <a:solidFill>
                  <a:schemeClr val="bg1"/>
                </a:solidFill>
              </a:rPr>
              <a:t> data being generated, we used </a:t>
            </a:r>
            <a:r>
              <a:rPr lang="en-US" sz="2800" b="1" dirty="0">
                <a:solidFill>
                  <a:schemeClr val="bg1"/>
                </a:solidFill>
              </a:rPr>
              <a:t>Blob Storage</a:t>
            </a:r>
            <a:r>
              <a:rPr lang="en-US" sz="2800" dirty="0">
                <a:solidFill>
                  <a:schemeClr val="bg1"/>
                </a:solidFill>
              </a:rPr>
              <a:t> to store the data for longer term processing.</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demonstrate using </a:t>
            </a:r>
            <a:r>
              <a:rPr lang="en-US" sz="2800" b="1" dirty="0">
                <a:solidFill>
                  <a:schemeClr val="bg1"/>
                </a:solidFill>
              </a:rPr>
              <a:t>HDInsight (Hadoop on Azure) </a:t>
            </a:r>
            <a:r>
              <a:rPr lang="en-US" sz="2800" dirty="0">
                <a:solidFill>
                  <a:schemeClr val="bg1"/>
                </a:solidFill>
              </a:rPr>
              <a:t>to </a:t>
            </a:r>
            <a:r>
              <a:rPr lang="en-US" sz="2800" b="1" dirty="0">
                <a:solidFill>
                  <a:schemeClr val="bg1"/>
                </a:solidFill>
              </a:rPr>
              <a:t>pre-process</a:t>
            </a:r>
            <a:r>
              <a:rPr lang="en-US" sz="2800" dirty="0">
                <a:solidFill>
                  <a:schemeClr val="bg1"/>
                </a:solidFill>
              </a:rPr>
              <a:t> our data &amp; parse the JSON files and </a:t>
            </a:r>
            <a:r>
              <a:rPr lang="en-US" sz="2800" b="1" dirty="0">
                <a:solidFill>
                  <a:schemeClr val="bg1"/>
                </a:solidFill>
              </a:rPr>
              <a:t>provide structure</a:t>
            </a:r>
            <a:r>
              <a:rPr lang="en-US" sz="2800" dirty="0">
                <a:solidFill>
                  <a:schemeClr val="bg1"/>
                </a:solidFill>
              </a:rPr>
              <a:t> to the data. We will also use HDInsight to perform </a:t>
            </a:r>
            <a:r>
              <a:rPr lang="en-US" sz="2800" b="1" dirty="0">
                <a:solidFill>
                  <a:schemeClr val="bg1"/>
                </a:solidFill>
              </a:rPr>
              <a:t>complex queries </a:t>
            </a:r>
            <a:r>
              <a:rPr lang="en-US" sz="2800" dirty="0">
                <a:solidFill>
                  <a:schemeClr val="bg1"/>
                </a:solidFill>
              </a:rPr>
              <a:t>that can easily be performed in a NoSQL engine like Hadoop.</a:t>
            </a:r>
          </a:p>
        </p:txBody>
      </p:sp>
    </p:spTree>
    <p:extLst>
      <p:ext uri="{BB962C8B-B14F-4D97-AF65-F5344CB8AC3E}">
        <p14:creationId xmlns:p14="http://schemas.microsoft.com/office/powerpoint/2010/main" val="11922064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2 – Processing &amp; Staging - Overview</a:t>
            </a:r>
            <a:endParaRPr lang="en-US" b="1" dirty="0">
              <a:solidFill>
                <a:schemeClr val="accent2">
                  <a:lumMod val="60000"/>
                  <a:lumOff val="40000"/>
                </a:schemeClr>
              </a:solidFill>
            </a:endParaRPr>
          </a:p>
        </p:txBody>
      </p:sp>
      <p:sp>
        <p:nvSpPr>
          <p:cNvPr id="4" name="TextBox 3"/>
          <p:cNvSpPr txBox="1"/>
          <p:nvPr/>
        </p:nvSpPr>
        <p:spPr>
          <a:xfrm>
            <a:off x="609504" y="1302422"/>
            <a:ext cx="1085183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We will then move our data into a </a:t>
            </a:r>
            <a:r>
              <a:rPr lang="en-US" sz="2800" b="1" dirty="0">
                <a:solidFill>
                  <a:schemeClr val="bg1"/>
                </a:solidFill>
              </a:rPr>
              <a:t>Processing &amp; Staging</a:t>
            </a:r>
            <a:r>
              <a:rPr lang="en-US" sz="2800" dirty="0">
                <a:solidFill>
                  <a:schemeClr val="bg1"/>
                </a:solidFill>
              </a:rPr>
              <a:t> environment, which is SQL Data Warehouse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store our high-valued data into the SQL Data Warehouse and use the power of Distributed computing to perform aggregations on our data. This will include execution of a </a:t>
            </a:r>
            <a:r>
              <a:rPr lang="en-US" sz="2800" b="1" dirty="0">
                <a:solidFill>
                  <a:schemeClr val="bg1"/>
                </a:solidFill>
              </a:rPr>
              <a:t>Stored Procedure</a:t>
            </a:r>
            <a:r>
              <a:rPr lang="en-US" sz="2800" dirty="0">
                <a:solidFill>
                  <a:schemeClr val="bg1"/>
                </a:solidFill>
              </a:rPr>
              <a:t>.</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demonstrate how to </a:t>
            </a:r>
            <a:r>
              <a:rPr lang="en-US" sz="2800" b="1" dirty="0">
                <a:solidFill>
                  <a:schemeClr val="bg1"/>
                </a:solidFill>
              </a:rPr>
              <a:t>compute Statistics </a:t>
            </a:r>
            <a:r>
              <a:rPr lang="en-US" sz="2800" dirty="0">
                <a:solidFill>
                  <a:schemeClr val="bg1"/>
                </a:solidFill>
              </a:rPr>
              <a:t>on your data and how that helps SQL Data Warehouse </a:t>
            </a:r>
            <a:r>
              <a:rPr lang="en-US" sz="2800" b="1" dirty="0">
                <a:solidFill>
                  <a:schemeClr val="bg1"/>
                </a:solidFill>
              </a:rPr>
              <a:t>optimize your queries</a:t>
            </a:r>
            <a:r>
              <a:rPr lang="en-US" sz="2800" dirty="0">
                <a:solidFill>
                  <a:schemeClr val="bg1"/>
                </a:solidFill>
              </a:rPr>
              <a:t>.</a:t>
            </a:r>
          </a:p>
        </p:txBody>
      </p:sp>
    </p:spTree>
    <p:extLst>
      <p:ext uri="{BB962C8B-B14F-4D97-AF65-F5344CB8AC3E}">
        <p14:creationId xmlns:p14="http://schemas.microsoft.com/office/powerpoint/2010/main" val="6620033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 – Basics</a:t>
            </a:r>
          </a:p>
        </p:txBody>
      </p:sp>
      <p:sp>
        <p:nvSpPr>
          <p:cNvPr id="3" name="Text Placeholder 2"/>
          <p:cNvSpPr>
            <a:spLocks noGrp="1"/>
          </p:cNvSpPr>
          <p:nvPr>
            <p:ph type="body" sz="quarter" idx="10"/>
          </p:nvPr>
        </p:nvSpPr>
        <p:spPr>
          <a:xfrm>
            <a:off x="269239" y="1189177"/>
            <a:ext cx="11653523" cy="5490734"/>
          </a:xfrm>
        </p:spPr>
        <p:txBody>
          <a:bodyPr/>
          <a:lstStyle/>
          <a:p>
            <a:pPr marL="571500" indent="-571500">
              <a:buFont typeface="Arial" panose="020B0604020202020204" pitchFamily="34" charset="0"/>
              <a:buChar char="•"/>
            </a:pPr>
            <a:r>
              <a:rPr lang="en-US" sz="2800" b="1" dirty="0"/>
              <a:t>Table</a:t>
            </a:r>
            <a:r>
              <a:rPr lang="en-US" sz="2800" dirty="0"/>
              <a:t>: A logical way to store your data in a Database in a relational (columnar) format.</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r>
              <a:rPr lang="en-US" sz="2800" b="1" dirty="0"/>
              <a:t>Schema</a:t>
            </a:r>
            <a:r>
              <a:rPr lang="en-US" sz="2800" dirty="0"/>
              <a:t>: A container/structure that represents a logical view of the database. Constraints and relationships are applied on the </a:t>
            </a:r>
            <a:r>
              <a:rPr lang="en-US" sz="2800"/>
              <a:t>data within it.</a:t>
            </a:r>
            <a:endParaRPr lang="en-US" sz="2800" dirty="0"/>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r>
              <a:rPr lang="en-US" sz="2800" b="1" dirty="0"/>
              <a:t>Views</a:t>
            </a:r>
            <a:r>
              <a:rPr lang="en-US" sz="2800" dirty="0"/>
              <a:t>: A different lens to view the data stored in your tables. Views do not store any data.</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r>
              <a:rPr lang="en-US" sz="2800" b="1" dirty="0"/>
              <a:t>Stored Procedure</a:t>
            </a:r>
            <a:r>
              <a:rPr lang="en-US" sz="2800" dirty="0"/>
              <a:t>: Similar to a method or function in a programming language.</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r>
              <a:rPr lang="en-US" sz="2800" b="1" dirty="0"/>
              <a:t>Trigger</a:t>
            </a:r>
            <a:r>
              <a:rPr lang="en-US" sz="2800" dirty="0"/>
              <a:t>: As the name suggests, it triggers the execution of a function/Stored Procedure.</a:t>
            </a:r>
          </a:p>
        </p:txBody>
      </p:sp>
    </p:spTree>
    <p:extLst>
      <p:ext uri="{BB962C8B-B14F-4D97-AF65-F5344CB8AC3E}">
        <p14:creationId xmlns:p14="http://schemas.microsoft.com/office/powerpoint/2010/main" val="11674815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2 – Processing &amp; Staging - Overview</a:t>
            </a:r>
            <a:endParaRPr lang="en-US" b="1" dirty="0">
              <a:solidFill>
                <a:schemeClr val="accent2">
                  <a:lumMod val="60000"/>
                  <a:lumOff val="40000"/>
                </a:schemeClr>
              </a:solidFill>
            </a:endParaRPr>
          </a:p>
        </p:txBody>
      </p:sp>
      <p:sp>
        <p:nvSpPr>
          <p:cNvPr id="4" name="TextBox 3"/>
          <p:cNvSpPr txBox="1"/>
          <p:nvPr/>
        </p:nvSpPr>
        <p:spPr>
          <a:xfrm>
            <a:off x="746664" y="1720432"/>
            <a:ext cx="10851835" cy="3742563"/>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Finally, we will use Azure Data Factory for the end-to-end </a:t>
            </a:r>
            <a:r>
              <a:rPr lang="en-US" sz="2800" b="1" dirty="0">
                <a:solidFill>
                  <a:schemeClr val="bg1"/>
                </a:solidFill>
              </a:rPr>
              <a:t>orchestration and automation</a:t>
            </a:r>
            <a:r>
              <a:rPr lang="en-US" sz="2800" dirty="0">
                <a:solidFill>
                  <a:schemeClr val="bg1"/>
                </a:solidFill>
              </a:rPr>
              <a:t> of our data pipeline.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demonstrate how to </a:t>
            </a:r>
            <a:r>
              <a:rPr lang="en-US" sz="2800" b="1" dirty="0">
                <a:solidFill>
                  <a:schemeClr val="bg1"/>
                </a:solidFill>
              </a:rPr>
              <a:t>monitor</a:t>
            </a:r>
            <a:r>
              <a:rPr lang="en-US" sz="2800" dirty="0">
                <a:solidFill>
                  <a:schemeClr val="bg1"/>
                </a:solidFill>
              </a:rPr>
              <a:t> your pipelines using Azure Data Factory.</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use Power BI to </a:t>
            </a:r>
            <a:r>
              <a:rPr lang="en-US" sz="2800" b="1" dirty="0">
                <a:solidFill>
                  <a:schemeClr val="bg1"/>
                </a:solidFill>
              </a:rPr>
              <a:t>consume our data </a:t>
            </a:r>
            <a:r>
              <a:rPr lang="en-US" sz="2800" dirty="0">
                <a:solidFill>
                  <a:schemeClr val="bg1"/>
                </a:solidFill>
              </a:rPr>
              <a:t>and create </a:t>
            </a:r>
            <a:r>
              <a:rPr lang="en-US" sz="2800" b="1" dirty="0">
                <a:solidFill>
                  <a:schemeClr val="bg1"/>
                </a:solidFill>
              </a:rPr>
              <a:t>interactive reports and dashboard</a:t>
            </a:r>
            <a:r>
              <a:rPr lang="en-US" sz="2800" dirty="0">
                <a:solidFill>
                  <a:schemeClr val="bg1"/>
                </a:solidFill>
              </a:rPr>
              <a:t>.</a:t>
            </a:r>
          </a:p>
        </p:txBody>
      </p:sp>
    </p:spTree>
    <p:extLst>
      <p:ext uri="{BB962C8B-B14F-4D97-AF65-F5344CB8AC3E}">
        <p14:creationId xmlns:p14="http://schemas.microsoft.com/office/powerpoint/2010/main" val="39983332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3 – Security - Overview</a:t>
            </a:r>
            <a:endParaRPr lang="en-US" b="1" dirty="0">
              <a:solidFill>
                <a:schemeClr val="accent2">
                  <a:lumMod val="60000"/>
                  <a:lumOff val="40000"/>
                </a:schemeClr>
              </a:solidFill>
            </a:endParaRPr>
          </a:p>
        </p:txBody>
      </p:sp>
      <p:sp>
        <p:nvSpPr>
          <p:cNvPr id="4" name="TextBox 3"/>
          <p:cNvSpPr txBox="1"/>
          <p:nvPr/>
        </p:nvSpPr>
        <p:spPr>
          <a:xfrm>
            <a:off x="550721" y="1661650"/>
            <a:ext cx="1085183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b="1" dirty="0" err="1">
                <a:solidFill>
                  <a:schemeClr val="bg1"/>
                </a:solidFill>
              </a:rPr>
              <a:t>Partsunlimited</a:t>
            </a:r>
            <a:r>
              <a:rPr lang="en-US" sz="2800" dirty="0">
                <a:solidFill>
                  <a:schemeClr val="bg1"/>
                </a:solidFill>
              </a:rPr>
              <a:t> is a multi-tenant company that has different vendors selling different types of products on its website.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These vendors require access to this new data model. However, </a:t>
            </a:r>
            <a:r>
              <a:rPr lang="en-US" sz="2800" dirty="0" err="1">
                <a:solidFill>
                  <a:schemeClr val="bg1"/>
                </a:solidFill>
              </a:rPr>
              <a:t>Partsunlimited</a:t>
            </a:r>
            <a:r>
              <a:rPr lang="en-US" sz="2800" dirty="0">
                <a:solidFill>
                  <a:schemeClr val="bg1"/>
                </a:solidFill>
              </a:rPr>
              <a:t> would like to give the vendors </a:t>
            </a:r>
            <a:r>
              <a:rPr lang="en-US" sz="2800" b="1" dirty="0">
                <a:solidFill>
                  <a:schemeClr val="bg1"/>
                </a:solidFill>
              </a:rPr>
              <a:t>access to only the data that pertains to them</a:t>
            </a:r>
            <a:r>
              <a:rPr lang="en-US" sz="2800" dirty="0">
                <a:solidFill>
                  <a:schemeClr val="bg1"/>
                </a:solidFill>
              </a:rPr>
              <a:t>.</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err="1">
                <a:solidFill>
                  <a:schemeClr val="bg1"/>
                </a:solidFill>
              </a:rPr>
              <a:t>Partsunlimited</a:t>
            </a:r>
            <a:r>
              <a:rPr lang="en-US" sz="2800" dirty="0">
                <a:solidFill>
                  <a:schemeClr val="bg1"/>
                </a:solidFill>
              </a:rPr>
              <a:t> also has some compliance requirements around </a:t>
            </a:r>
            <a:r>
              <a:rPr lang="en-US" sz="2800" b="1" dirty="0">
                <a:solidFill>
                  <a:schemeClr val="bg1"/>
                </a:solidFill>
              </a:rPr>
              <a:t>encryption of data at rest</a:t>
            </a:r>
            <a:r>
              <a:rPr lang="en-US" sz="2800" dirty="0">
                <a:solidFill>
                  <a:schemeClr val="bg1"/>
                </a:solidFill>
              </a:rPr>
              <a:t>, which needs to be addressed.</a:t>
            </a:r>
          </a:p>
        </p:txBody>
      </p:sp>
    </p:spTree>
    <p:extLst>
      <p:ext uri="{BB962C8B-B14F-4D97-AF65-F5344CB8AC3E}">
        <p14:creationId xmlns:p14="http://schemas.microsoft.com/office/powerpoint/2010/main" val="8461403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 Consumption - Architecture</a:t>
            </a:r>
          </a:p>
        </p:txBody>
      </p:sp>
      <p:pic>
        <p:nvPicPr>
          <p:cNvPr id="4" name="Picture 3"/>
          <p:cNvPicPr>
            <a:picLocks noChangeAspect="1"/>
          </p:cNvPicPr>
          <p:nvPr/>
        </p:nvPicPr>
        <p:blipFill>
          <a:blip r:embed="rId2"/>
          <a:stretch>
            <a:fillRect/>
          </a:stretch>
        </p:blipFill>
        <p:spPr>
          <a:xfrm>
            <a:off x="1046920" y="1489860"/>
            <a:ext cx="9674087" cy="4920387"/>
          </a:xfrm>
          <a:prstGeom prst="rect">
            <a:avLst/>
          </a:prstGeom>
        </p:spPr>
      </p:pic>
    </p:spTree>
    <p:extLst>
      <p:ext uri="{BB962C8B-B14F-4D97-AF65-F5344CB8AC3E}">
        <p14:creationId xmlns:p14="http://schemas.microsoft.com/office/powerpoint/2010/main" val="3511005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4 – Consumption - Overview</a:t>
            </a:r>
            <a:endParaRPr lang="en-US" b="1" dirty="0">
              <a:solidFill>
                <a:schemeClr val="accent2">
                  <a:lumMod val="60000"/>
                  <a:lumOff val="40000"/>
                </a:schemeClr>
              </a:solidFill>
            </a:endParaRPr>
          </a:p>
        </p:txBody>
      </p:sp>
      <p:sp>
        <p:nvSpPr>
          <p:cNvPr id="4" name="TextBox 3"/>
          <p:cNvSpPr txBox="1"/>
          <p:nvPr/>
        </p:nvSpPr>
        <p:spPr>
          <a:xfrm>
            <a:off x="589909" y="1189176"/>
            <a:ext cx="10851835" cy="540455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Now that we have created a robust data pipelines, it is time to use this pipeline to make </a:t>
            </a:r>
            <a:r>
              <a:rPr lang="en-US" sz="2800" dirty="0" err="1">
                <a:solidFill>
                  <a:schemeClr val="bg1"/>
                </a:solidFill>
              </a:rPr>
              <a:t>PartsUnlimited</a:t>
            </a:r>
            <a:r>
              <a:rPr lang="en-US" sz="2800" dirty="0">
                <a:solidFill>
                  <a:schemeClr val="bg1"/>
                </a:solidFill>
              </a:rPr>
              <a:t> a </a:t>
            </a:r>
            <a:r>
              <a:rPr lang="en-US" sz="2800" b="1" dirty="0">
                <a:solidFill>
                  <a:schemeClr val="bg1"/>
                </a:solidFill>
              </a:rPr>
              <a:t>smarter application</a:t>
            </a:r>
            <a:r>
              <a:rPr lang="en-US" sz="2800" dirty="0">
                <a:solidFill>
                  <a:schemeClr val="bg1"/>
                </a:solidFill>
              </a:rPr>
              <a:t>.</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sz="2800" dirty="0">
                <a:solidFill>
                  <a:schemeClr val="bg1"/>
                </a:solidFill>
              </a:rPr>
              <a:t>We have already demonstrated the </a:t>
            </a:r>
            <a:r>
              <a:rPr lang="en-US" sz="2800" b="1" dirty="0">
                <a:solidFill>
                  <a:schemeClr val="bg1"/>
                </a:solidFill>
              </a:rPr>
              <a:t>consumption of this data via Power BI </a:t>
            </a:r>
            <a:r>
              <a:rPr lang="en-US" sz="2800" dirty="0">
                <a:solidFill>
                  <a:schemeClr val="bg1"/>
                </a:solidFill>
              </a:rPr>
              <a:t>to provide statistical insights into the user-behavior and usage of the web store.</a:t>
            </a:r>
          </a:p>
          <a:p>
            <a:pPr marL="457200" indent="-457200">
              <a:buFont typeface="Arial" panose="020B0604020202020204" pitchFamily="34" charset="0"/>
              <a:buChar char="•"/>
            </a:pPr>
            <a:endParaRPr lang="en-US" sz="1600" dirty="0">
              <a:solidFill>
                <a:schemeClr val="bg1"/>
              </a:solidFill>
            </a:endParaRPr>
          </a:p>
          <a:p>
            <a:pPr marL="457200" indent="-457200">
              <a:buFont typeface="Arial" panose="020B0604020202020204" pitchFamily="34" charset="0"/>
              <a:buChar char="•"/>
            </a:pPr>
            <a:r>
              <a:rPr lang="en-US" sz="2800" dirty="0">
                <a:solidFill>
                  <a:schemeClr val="bg1"/>
                </a:solidFill>
              </a:rPr>
              <a:t>We will be demonstrating how to connect to and consume your data via a </a:t>
            </a:r>
            <a:r>
              <a:rPr lang="en-US" sz="2800" b="1" dirty="0">
                <a:solidFill>
                  <a:schemeClr val="bg1"/>
                </a:solidFill>
              </a:rPr>
              <a:t>bot</a:t>
            </a:r>
            <a:r>
              <a:rPr lang="en-US" sz="2800" dirty="0">
                <a:solidFill>
                  <a:schemeClr val="bg1"/>
                </a:solidFill>
              </a:rPr>
              <a:t>.</a:t>
            </a:r>
          </a:p>
          <a:p>
            <a:pPr marL="457200" indent="-457200">
              <a:buFont typeface="Arial" panose="020B0604020202020204" pitchFamily="34" charset="0"/>
              <a:buChar char="•"/>
            </a:pPr>
            <a:endParaRPr lang="en-US" sz="1600" dirty="0">
              <a:solidFill>
                <a:schemeClr val="bg1"/>
              </a:solidFill>
            </a:endParaRPr>
          </a:p>
          <a:p>
            <a:pPr marL="457200" indent="-457200">
              <a:buFont typeface="Arial" panose="020B0604020202020204" pitchFamily="34" charset="0"/>
              <a:buChar char="•"/>
            </a:pPr>
            <a:r>
              <a:rPr lang="en-US" sz="2800" dirty="0">
                <a:solidFill>
                  <a:schemeClr val="bg1"/>
                </a:solidFill>
              </a:rPr>
              <a:t>We will also be using our Data pipelines to power our </a:t>
            </a:r>
            <a:r>
              <a:rPr lang="en-US" sz="2800" b="1" dirty="0">
                <a:solidFill>
                  <a:schemeClr val="bg1"/>
                </a:solidFill>
              </a:rPr>
              <a:t>Product Recommendations engine</a:t>
            </a:r>
            <a:r>
              <a:rPr lang="en-US" sz="2800" dirty="0">
                <a:solidFill>
                  <a:schemeClr val="bg1"/>
                </a:solidFill>
              </a:rPr>
              <a:t> &amp; display recommendations our website, thus making our e-store smarter.</a:t>
            </a:r>
          </a:p>
        </p:txBody>
      </p:sp>
    </p:spTree>
    <p:extLst>
      <p:ext uri="{BB962C8B-B14F-4D97-AF65-F5344CB8AC3E}">
        <p14:creationId xmlns:p14="http://schemas.microsoft.com/office/powerpoint/2010/main" val="32393198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17" y="76091"/>
            <a:ext cx="4106917" cy="1325563"/>
          </a:xfrm>
        </p:spPr>
        <p:txBody>
          <a:bodyPr>
            <a:normAutofit/>
          </a:bodyPr>
          <a:lstStyle/>
          <a:p>
            <a:r>
              <a:rPr lang="en-US" sz="3800" dirty="0"/>
              <a:t>Storage Options</a:t>
            </a:r>
          </a:p>
        </p:txBody>
      </p:sp>
      <p:sp>
        <p:nvSpPr>
          <p:cNvPr id="5" name="TextBox 4"/>
          <p:cNvSpPr txBox="1"/>
          <p:nvPr/>
        </p:nvSpPr>
        <p:spPr>
          <a:xfrm>
            <a:off x="144517" y="5922579"/>
            <a:ext cx="3174124" cy="738664"/>
          </a:xfrm>
          <a:prstGeom prst="rect">
            <a:avLst/>
          </a:prstGeom>
          <a:noFill/>
        </p:spPr>
        <p:txBody>
          <a:bodyPr wrap="square" rtlCol="0">
            <a:spAutoFit/>
          </a:bodyPr>
          <a:lstStyle/>
          <a:p>
            <a:r>
              <a:rPr lang="en-US" sz="1400" dirty="0"/>
              <a:t>*</a:t>
            </a:r>
            <a:r>
              <a:rPr lang="en-US" sz="1400" b="1" u="sng" dirty="0"/>
              <a:t>Note: </a:t>
            </a:r>
            <a:r>
              <a:rPr lang="en-US" sz="1400" dirty="0"/>
              <a:t>SQL Data Warehouse is also a compute engine, even though it is shown as a part of the Storage options</a:t>
            </a:r>
          </a:p>
        </p:txBody>
      </p:sp>
      <p:sp>
        <p:nvSpPr>
          <p:cNvPr id="6" name="TextBox 5"/>
          <p:cNvSpPr txBox="1"/>
          <p:nvPr/>
        </p:nvSpPr>
        <p:spPr>
          <a:xfrm>
            <a:off x="4435366" y="4172607"/>
            <a:ext cx="300082" cy="369332"/>
          </a:xfrm>
          <a:prstGeom prst="rect">
            <a:avLst/>
          </a:prstGeom>
          <a:noFill/>
        </p:spPr>
        <p:txBody>
          <a:bodyPr wrap="none" rtlCol="0">
            <a:spAutoFit/>
          </a:bodyPr>
          <a:lstStyle/>
          <a:p>
            <a:r>
              <a:rPr lang="en-US" dirty="0"/>
              <a:t>*</a:t>
            </a:r>
          </a:p>
        </p:txBody>
      </p:sp>
      <p:pic>
        <p:nvPicPr>
          <p:cNvPr id="3" name="Picture 2"/>
          <p:cNvPicPr>
            <a:picLocks noChangeAspect="1"/>
          </p:cNvPicPr>
          <p:nvPr/>
        </p:nvPicPr>
        <p:blipFill>
          <a:blip r:embed="rId2"/>
          <a:stretch>
            <a:fillRect/>
          </a:stretch>
        </p:blipFill>
        <p:spPr>
          <a:xfrm>
            <a:off x="3877454" y="70624"/>
            <a:ext cx="7830045" cy="6787376"/>
          </a:xfrm>
          <a:prstGeom prst="rect">
            <a:avLst/>
          </a:prstGeom>
        </p:spPr>
      </p:pic>
    </p:spTree>
    <p:extLst>
      <p:ext uri="{BB962C8B-B14F-4D97-AF65-F5344CB8AC3E}">
        <p14:creationId xmlns:p14="http://schemas.microsoft.com/office/powerpoint/2010/main" val="709605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17" y="76091"/>
            <a:ext cx="4106917" cy="1325563"/>
          </a:xfrm>
        </p:spPr>
        <p:txBody>
          <a:bodyPr>
            <a:normAutofit/>
          </a:bodyPr>
          <a:lstStyle/>
          <a:p>
            <a:r>
              <a:rPr lang="en-US" sz="3800" dirty="0"/>
              <a:t>Compute Options</a:t>
            </a:r>
          </a:p>
        </p:txBody>
      </p:sp>
      <p:pic>
        <p:nvPicPr>
          <p:cNvPr id="4" name="Picture 3"/>
          <p:cNvPicPr>
            <a:picLocks noChangeAspect="1"/>
          </p:cNvPicPr>
          <p:nvPr/>
        </p:nvPicPr>
        <p:blipFill>
          <a:blip r:embed="rId2"/>
          <a:stretch>
            <a:fillRect/>
          </a:stretch>
        </p:blipFill>
        <p:spPr>
          <a:xfrm>
            <a:off x="3988165" y="76091"/>
            <a:ext cx="8040926" cy="6691277"/>
          </a:xfrm>
          <a:prstGeom prst="rect">
            <a:avLst/>
          </a:prstGeom>
        </p:spPr>
      </p:pic>
    </p:spTree>
    <p:extLst>
      <p:ext uri="{BB962C8B-B14F-4D97-AF65-F5344CB8AC3E}">
        <p14:creationId xmlns:p14="http://schemas.microsoft.com/office/powerpoint/2010/main" val="2264858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29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1099449"/>
            <a:ext cx="6179723" cy="5138907"/>
          </a:xfrm>
        </p:spPr>
        <p:txBody>
          <a:bodyPr/>
          <a:lstStyle/>
          <a:p>
            <a:r>
              <a:rPr lang="en-US" sz="3137" dirty="0"/>
              <a:t>Fact Tables</a:t>
            </a:r>
          </a:p>
          <a:p>
            <a:pPr lvl="1"/>
            <a:r>
              <a:rPr lang="en-US" sz="1961" dirty="0"/>
              <a:t>Consists of facts and metrics</a:t>
            </a:r>
          </a:p>
          <a:p>
            <a:pPr lvl="1"/>
            <a:r>
              <a:rPr lang="en-US" sz="1961" dirty="0" err="1"/>
              <a:t>Eg</a:t>
            </a:r>
            <a:r>
              <a:rPr lang="en-US" sz="1961" dirty="0"/>
              <a:t>: Transactional data</a:t>
            </a:r>
          </a:p>
          <a:p>
            <a:r>
              <a:rPr lang="en-US" sz="3137" dirty="0"/>
              <a:t>Dimensions</a:t>
            </a:r>
          </a:p>
          <a:p>
            <a:pPr lvl="1"/>
            <a:r>
              <a:rPr lang="en-US" sz="1961" dirty="0"/>
              <a:t>Contains ‘metadata’ or measures about the facts</a:t>
            </a:r>
          </a:p>
          <a:p>
            <a:pPr lvl="1"/>
            <a:r>
              <a:rPr lang="en-US" sz="1961" dirty="0"/>
              <a:t>Has a foreign key relationship to the fact tables</a:t>
            </a:r>
          </a:p>
          <a:p>
            <a:r>
              <a:rPr lang="en-US" sz="3137" dirty="0"/>
              <a:t>Star Schema</a:t>
            </a:r>
          </a:p>
          <a:p>
            <a:pPr lvl="1"/>
            <a:r>
              <a:rPr lang="en-US" sz="1961" dirty="0"/>
              <a:t>Special case of the Snowflake schema</a:t>
            </a:r>
          </a:p>
          <a:p>
            <a:pPr lvl="1"/>
            <a:r>
              <a:rPr lang="en-US" sz="1961" dirty="0"/>
              <a:t>Consists of Facts &amp; Dimension tables</a:t>
            </a:r>
          </a:p>
          <a:p>
            <a:r>
              <a:rPr lang="en-US" sz="3137" dirty="0"/>
              <a:t>Snowflake Schema</a:t>
            </a:r>
          </a:p>
          <a:p>
            <a:pPr lvl="1"/>
            <a:r>
              <a:rPr lang="en-US" sz="1961" dirty="0"/>
              <a:t>Schema that is Normalized to 3NF</a:t>
            </a:r>
          </a:p>
          <a:p>
            <a:pPr lvl="1"/>
            <a:r>
              <a:rPr lang="en-US" sz="1961" dirty="0"/>
              <a:t>Also tend to contain relationship between dimension tables</a:t>
            </a:r>
          </a:p>
        </p:txBody>
      </p:sp>
      <p:sp>
        <p:nvSpPr>
          <p:cNvPr id="17" name="Title 16"/>
          <p:cNvSpPr>
            <a:spLocks noGrp="1"/>
          </p:cNvSpPr>
          <p:nvPr>
            <p:ph type="title"/>
          </p:nvPr>
        </p:nvSpPr>
        <p:spPr/>
        <p:txBody>
          <a:bodyPr/>
          <a:lstStyle/>
          <a:p>
            <a:r>
              <a:rPr lang="en-US" dirty="0"/>
              <a:t>Data Pipelines &amp; Staging made easier</a:t>
            </a:r>
          </a:p>
        </p:txBody>
      </p:sp>
      <p:pic>
        <p:nvPicPr>
          <p:cNvPr id="1028" name="Picture 4" descr="A snowflake schema, with the fact table at the center, and dimension tables radiating outward; the dimensions tables are norma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740" y="2017151"/>
            <a:ext cx="4235548" cy="335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89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Star Schema</a:t>
            </a:r>
          </a:p>
        </p:txBody>
      </p:sp>
      <p:sp>
        <p:nvSpPr>
          <p:cNvPr id="561" name="Rectangle 560"/>
          <p:cNvSpPr/>
          <p:nvPr/>
        </p:nvSpPr>
        <p:spPr bwMode="auto">
          <a:xfrm>
            <a:off x="5456803" y="1192113"/>
            <a:ext cx="3898295" cy="5428937"/>
          </a:xfrm>
          <a:prstGeom prst="rect">
            <a:avLst/>
          </a:prstGeom>
          <a:solidFill>
            <a:schemeClr val="tx2">
              <a:lumMod val="60000"/>
              <a:lumOff val="40000"/>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aphicFrame>
        <p:nvGraphicFramePr>
          <p:cNvPr id="5" name="Object 4"/>
          <p:cNvGraphicFramePr>
            <a:graphicFrameLocks noChangeAspect="1"/>
          </p:cNvGraphicFramePr>
          <p:nvPr>
            <p:extLst/>
          </p:nvPr>
        </p:nvGraphicFramePr>
        <p:xfrm>
          <a:off x="2150798" y="1531879"/>
          <a:ext cx="7649181" cy="4917886"/>
        </p:xfrm>
        <a:graphic>
          <a:graphicData uri="http://schemas.openxmlformats.org/presentationml/2006/ole">
            <mc:AlternateContent xmlns:mc="http://schemas.openxmlformats.org/markup-compatibility/2006">
              <mc:Choice xmlns:v="urn:schemas-microsoft-com:vml" Requires="v">
                <p:oleObj spid="_x0000_s1030" name="Visio" r:id="rId5" imgW="7803229" imgH="6299239" progId="Visio.Drawing.15">
                  <p:embed/>
                </p:oleObj>
              </mc:Choice>
              <mc:Fallback>
                <p:oleObj name="Visio" r:id="rId5" imgW="7803229" imgH="6299239" progId="Visio.Drawing.15">
                  <p:embed/>
                  <p:pic>
                    <p:nvPicPr>
                      <p:cNvPr id="5" name="Object 4"/>
                      <p:cNvPicPr/>
                      <p:nvPr/>
                    </p:nvPicPr>
                    <p:blipFill>
                      <a:blip r:embed="rId6"/>
                      <a:stretch>
                        <a:fillRect/>
                      </a:stretch>
                    </p:blipFill>
                    <p:spPr>
                      <a:xfrm>
                        <a:off x="2150798" y="1531879"/>
                        <a:ext cx="7649181" cy="4917886"/>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189554711"/>
      </p:ext>
    </p:extLst>
  </p:cSld>
  <p:clrMapOvr>
    <a:masterClrMapping/>
  </p:clrMapOvr>
  <mc:AlternateContent xmlns:mc="http://schemas.openxmlformats.org/markup-compatibility/2006" xmlns:p14="http://schemas.microsoft.com/office/powerpoint/2010/main">
    <mc:Choice Requires="p14">
      <p:transition spd="med" p14:dur="700" advTm="114302">
        <p:fade/>
      </p:transition>
    </mc:Choice>
    <mc:Fallback xmlns="">
      <p:transition spd="med" advTm="1143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75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04246" y="202772"/>
            <a:ext cx="10515600" cy="1325563"/>
          </a:xfrm>
        </p:spPr>
        <p:txBody>
          <a:bodyPr/>
          <a:lstStyle/>
          <a:p>
            <a:r>
              <a:rPr lang="en-US" sz="4705" dirty="0"/>
              <a:t>Evolving approaches to analytics</a:t>
            </a:r>
          </a:p>
        </p:txBody>
      </p:sp>
      <p:grpSp>
        <p:nvGrpSpPr>
          <p:cNvPr id="412" name="Group 411"/>
          <p:cNvGrpSpPr/>
          <p:nvPr/>
        </p:nvGrpSpPr>
        <p:grpSpPr>
          <a:xfrm>
            <a:off x="464818" y="2078139"/>
            <a:ext cx="2330732" cy="1059404"/>
            <a:chOff x="274638" y="2119313"/>
            <a:chExt cx="2377468" cy="1080647"/>
          </a:xfrm>
        </p:grpSpPr>
        <p:sp>
          <p:nvSpPr>
            <p:cNvPr id="413" name="Freeform 30"/>
            <p:cNvSpPr>
              <a:spLocks noEditPoints="1"/>
            </p:cNvSpPr>
            <p:nvPr/>
          </p:nvSpPr>
          <p:spPr bwMode="auto">
            <a:xfrm>
              <a:off x="564817" y="2571266"/>
              <a:ext cx="276072" cy="305257"/>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20" name="Freeform 30"/>
            <p:cNvSpPr>
              <a:spLocks noEditPoints="1"/>
            </p:cNvSpPr>
            <p:nvPr/>
          </p:nvSpPr>
          <p:spPr bwMode="auto">
            <a:xfrm>
              <a:off x="938462" y="2571266"/>
              <a:ext cx="276072" cy="305257"/>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21" name="Freeform 30"/>
            <p:cNvSpPr>
              <a:spLocks noEditPoints="1"/>
            </p:cNvSpPr>
            <p:nvPr/>
          </p:nvSpPr>
          <p:spPr bwMode="auto">
            <a:xfrm>
              <a:off x="1312107" y="2571266"/>
              <a:ext cx="276072" cy="305257"/>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22" name="Rectangle 421"/>
            <p:cNvSpPr/>
            <p:nvPr/>
          </p:nvSpPr>
          <p:spPr bwMode="auto">
            <a:xfrm>
              <a:off x="274638" y="2119313"/>
              <a:ext cx="2377468" cy="10806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t>OLTP, ERP, LOB, ...</a:t>
              </a:r>
            </a:p>
          </p:txBody>
        </p:sp>
        <p:pic>
          <p:nvPicPr>
            <p:cNvPr id="423" name="Picture 21"/>
            <p:cNvPicPr>
              <a:picLocks noChangeAspect="1"/>
            </p:cNvPicPr>
            <p:nvPr/>
          </p:nvPicPr>
          <p:blipFill>
            <a:blip r:embed="rId5">
              <a:lum bright="-9000"/>
              <a:extLst>
                <a:ext uri="{28A0092B-C50C-407E-A947-70E740481C1C}">
                  <a14:useLocalDpi xmlns:a14="http://schemas.microsoft.com/office/drawing/2010/main" val="0"/>
                </a:ext>
              </a:extLst>
            </a:blip>
            <a:srcRect/>
            <a:stretch>
              <a:fillRect/>
            </a:stretch>
          </p:blipFill>
          <p:spPr bwMode="auto">
            <a:xfrm>
              <a:off x="1685753" y="2575063"/>
              <a:ext cx="300551" cy="29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4" name="Group 423"/>
          <p:cNvGrpSpPr/>
          <p:nvPr/>
        </p:nvGrpSpPr>
        <p:grpSpPr>
          <a:xfrm>
            <a:off x="464818" y="4453678"/>
            <a:ext cx="2710130" cy="1505476"/>
            <a:chOff x="274638" y="4542487"/>
            <a:chExt cx="2764474" cy="1535664"/>
          </a:xfrm>
        </p:grpSpPr>
        <p:sp>
          <p:nvSpPr>
            <p:cNvPr id="425" name="Rectangle 424"/>
            <p:cNvSpPr/>
            <p:nvPr/>
          </p:nvSpPr>
          <p:spPr bwMode="auto">
            <a:xfrm>
              <a:off x="274638" y="4542487"/>
              <a:ext cx="2764474" cy="13825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t>Devices, social, </a:t>
              </a:r>
              <a:b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br>
              <a: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t>sensors, web</a:t>
              </a:r>
            </a:p>
          </p:txBody>
        </p:sp>
        <p:grpSp>
          <p:nvGrpSpPr>
            <p:cNvPr id="426" name="Group 425"/>
            <p:cNvGrpSpPr/>
            <p:nvPr/>
          </p:nvGrpSpPr>
          <p:grpSpPr>
            <a:xfrm>
              <a:off x="529356" y="5195406"/>
              <a:ext cx="421292" cy="313340"/>
              <a:chOff x="9485090" y="5484905"/>
              <a:chExt cx="895228" cy="665833"/>
            </a:xfrm>
            <a:solidFill>
              <a:srgbClr val="505050"/>
            </a:solidFill>
          </p:grpSpPr>
          <p:sp>
            <p:nvSpPr>
              <p:cNvPr id="446" name="Freeform 549"/>
              <p:cNvSpPr>
                <a:spLocks noChangeAspect="1" noEditPoints="1"/>
              </p:cNvSpPr>
              <p:nvPr/>
            </p:nvSpPr>
            <p:spPr bwMode="auto">
              <a:xfrm>
                <a:off x="9527588" y="5484905"/>
                <a:ext cx="655538" cy="543038"/>
              </a:xfrm>
              <a:custGeom>
                <a:avLst/>
                <a:gdLst>
                  <a:gd name="T0" fmla="*/ 251 w 400"/>
                  <a:gd name="T1" fmla="*/ 312 h 331"/>
                  <a:gd name="T2" fmla="*/ 246 w 400"/>
                  <a:gd name="T3" fmla="*/ 306 h 331"/>
                  <a:gd name="T4" fmla="*/ 245 w 400"/>
                  <a:gd name="T5" fmla="*/ 285 h 331"/>
                  <a:gd name="T6" fmla="*/ 212 w 400"/>
                  <a:gd name="T7" fmla="*/ 285 h 331"/>
                  <a:gd name="T8" fmla="*/ 190 w 400"/>
                  <a:gd name="T9" fmla="*/ 285 h 331"/>
                  <a:gd name="T10" fmla="*/ 156 w 400"/>
                  <a:gd name="T11" fmla="*/ 285 h 331"/>
                  <a:gd name="T12" fmla="*/ 155 w 400"/>
                  <a:gd name="T13" fmla="*/ 306 h 331"/>
                  <a:gd name="T14" fmla="*/ 150 w 400"/>
                  <a:gd name="T15" fmla="*/ 312 h 331"/>
                  <a:gd name="T16" fmla="*/ 132 w 400"/>
                  <a:gd name="T17" fmla="*/ 328 h 331"/>
                  <a:gd name="T18" fmla="*/ 135 w 400"/>
                  <a:gd name="T19" fmla="*/ 331 h 331"/>
                  <a:gd name="T20" fmla="*/ 190 w 400"/>
                  <a:gd name="T21" fmla="*/ 331 h 331"/>
                  <a:gd name="T22" fmla="*/ 212 w 400"/>
                  <a:gd name="T23" fmla="*/ 331 h 331"/>
                  <a:gd name="T24" fmla="*/ 266 w 400"/>
                  <a:gd name="T25" fmla="*/ 331 h 331"/>
                  <a:gd name="T26" fmla="*/ 269 w 400"/>
                  <a:gd name="T27" fmla="*/ 328 h 331"/>
                  <a:gd name="T28" fmla="*/ 251 w 400"/>
                  <a:gd name="T29" fmla="*/ 312 h 331"/>
                  <a:gd name="T30" fmla="*/ 388 w 400"/>
                  <a:gd name="T31" fmla="*/ 0 h 331"/>
                  <a:gd name="T32" fmla="*/ 12 w 400"/>
                  <a:gd name="T33" fmla="*/ 0 h 331"/>
                  <a:gd name="T34" fmla="*/ 0 w 400"/>
                  <a:gd name="T35" fmla="*/ 12 h 331"/>
                  <a:gd name="T36" fmla="*/ 0 w 400"/>
                  <a:gd name="T37" fmla="*/ 265 h 331"/>
                  <a:gd name="T38" fmla="*/ 12 w 400"/>
                  <a:gd name="T39" fmla="*/ 277 h 331"/>
                  <a:gd name="T40" fmla="*/ 388 w 400"/>
                  <a:gd name="T41" fmla="*/ 277 h 331"/>
                  <a:gd name="T42" fmla="*/ 400 w 400"/>
                  <a:gd name="T43" fmla="*/ 265 h 331"/>
                  <a:gd name="T44" fmla="*/ 400 w 400"/>
                  <a:gd name="T45" fmla="*/ 12 h 331"/>
                  <a:gd name="T46" fmla="*/ 388 w 400"/>
                  <a:gd name="T47" fmla="*/ 0 h 331"/>
                  <a:gd name="T48" fmla="*/ 381 w 400"/>
                  <a:gd name="T49" fmla="*/ 227 h 331"/>
                  <a:gd name="T50" fmla="*/ 19 w 400"/>
                  <a:gd name="T51" fmla="*/ 227 h 331"/>
                  <a:gd name="T52" fmla="*/ 19 w 400"/>
                  <a:gd name="T53" fmla="*/ 20 h 331"/>
                  <a:gd name="T54" fmla="*/ 381 w 400"/>
                  <a:gd name="T55" fmla="*/ 20 h 331"/>
                  <a:gd name="T56" fmla="*/ 381 w 400"/>
                  <a:gd name="T57" fmla="*/ 2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31">
                    <a:moveTo>
                      <a:pt x="251" y="312"/>
                    </a:moveTo>
                    <a:cubicBezTo>
                      <a:pt x="251" y="312"/>
                      <a:pt x="247" y="308"/>
                      <a:pt x="246" y="306"/>
                    </a:cubicBezTo>
                    <a:cubicBezTo>
                      <a:pt x="245" y="302"/>
                      <a:pt x="245" y="290"/>
                      <a:pt x="245" y="285"/>
                    </a:cubicBezTo>
                    <a:cubicBezTo>
                      <a:pt x="212" y="285"/>
                      <a:pt x="212" y="285"/>
                      <a:pt x="212" y="285"/>
                    </a:cubicBezTo>
                    <a:cubicBezTo>
                      <a:pt x="190" y="285"/>
                      <a:pt x="190" y="285"/>
                      <a:pt x="190" y="285"/>
                    </a:cubicBezTo>
                    <a:cubicBezTo>
                      <a:pt x="156" y="285"/>
                      <a:pt x="156" y="285"/>
                      <a:pt x="156" y="285"/>
                    </a:cubicBezTo>
                    <a:cubicBezTo>
                      <a:pt x="156" y="290"/>
                      <a:pt x="157" y="302"/>
                      <a:pt x="155" y="306"/>
                    </a:cubicBezTo>
                    <a:cubicBezTo>
                      <a:pt x="154" y="308"/>
                      <a:pt x="150" y="312"/>
                      <a:pt x="150" y="312"/>
                    </a:cubicBezTo>
                    <a:cubicBezTo>
                      <a:pt x="132" y="328"/>
                      <a:pt x="132" y="328"/>
                      <a:pt x="132" y="328"/>
                    </a:cubicBezTo>
                    <a:cubicBezTo>
                      <a:pt x="132" y="330"/>
                      <a:pt x="134" y="331"/>
                      <a:pt x="135" y="331"/>
                    </a:cubicBezTo>
                    <a:cubicBezTo>
                      <a:pt x="190" y="331"/>
                      <a:pt x="190" y="331"/>
                      <a:pt x="190" y="331"/>
                    </a:cubicBezTo>
                    <a:cubicBezTo>
                      <a:pt x="212" y="331"/>
                      <a:pt x="212" y="331"/>
                      <a:pt x="212" y="331"/>
                    </a:cubicBezTo>
                    <a:cubicBezTo>
                      <a:pt x="266" y="331"/>
                      <a:pt x="266" y="331"/>
                      <a:pt x="266" y="331"/>
                    </a:cubicBezTo>
                    <a:cubicBezTo>
                      <a:pt x="267" y="331"/>
                      <a:pt x="269" y="330"/>
                      <a:pt x="269" y="328"/>
                    </a:cubicBezTo>
                    <a:lnTo>
                      <a:pt x="251" y="312"/>
                    </a:lnTo>
                    <a:close/>
                    <a:moveTo>
                      <a:pt x="388" y="0"/>
                    </a:moveTo>
                    <a:cubicBezTo>
                      <a:pt x="12" y="0"/>
                      <a:pt x="12" y="0"/>
                      <a:pt x="12" y="0"/>
                    </a:cubicBezTo>
                    <a:cubicBezTo>
                      <a:pt x="5" y="0"/>
                      <a:pt x="0" y="5"/>
                      <a:pt x="0" y="12"/>
                    </a:cubicBezTo>
                    <a:cubicBezTo>
                      <a:pt x="0" y="265"/>
                      <a:pt x="0" y="265"/>
                      <a:pt x="0" y="265"/>
                    </a:cubicBezTo>
                    <a:cubicBezTo>
                      <a:pt x="0" y="272"/>
                      <a:pt x="5" y="277"/>
                      <a:pt x="12" y="277"/>
                    </a:cubicBezTo>
                    <a:cubicBezTo>
                      <a:pt x="388" y="277"/>
                      <a:pt x="388" y="277"/>
                      <a:pt x="388" y="277"/>
                    </a:cubicBezTo>
                    <a:cubicBezTo>
                      <a:pt x="395" y="277"/>
                      <a:pt x="400" y="272"/>
                      <a:pt x="400" y="265"/>
                    </a:cubicBezTo>
                    <a:cubicBezTo>
                      <a:pt x="400" y="12"/>
                      <a:pt x="400" y="12"/>
                      <a:pt x="400" y="12"/>
                    </a:cubicBezTo>
                    <a:cubicBezTo>
                      <a:pt x="400" y="5"/>
                      <a:pt x="395" y="0"/>
                      <a:pt x="388" y="0"/>
                    </a:cubicBezTo>
                    <a:close/>
                    <a:moveTo>
                      <a:pt x="381" y="227"/>
                    </a:moveTo>
                    <a:cubicBezTo>
                      <a:pt x="19" y="227"/>
                      <a:pt x="19" y="227"/>
                      <a:pt x="19" y="227"/>
                    </a:cubicBezTo>
                    <a:cubicBezTo>
                      <a:pt x="19" y="20"/>
                      <a:pt x="19" y="20"/>
                      <a:pt x="19" y="20"/>
                    </a:cubicBezTo>
                    <a:cubicBezTo>
                      <a:pt x="381" y="20"/>
                      <a:pt x="381" y="20"/>
                      <a:pt x="381" y="20"/>
                    </a:cubicBezTo>
                    <a:lnTo>
                      <a:pt x="381" y="227"/>
                    </a:lnTo>
                    <a:close/>
                  </a:path>
                </a:pathLst>
              </a:custGeom>
              <a:grp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7" name="Rectangle 446"/>
              <p:cNvSpPr/>
              <p:nvPr/>
            </p:nvSpPr>
            <p:spPr bwMode="auto">
              <a:xfrm>
                <a:off x="9926815" y="5821286"/>
                <a:ext cx="440132" cy="287426"/>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48" name="Freeform 5"/>
              <p:cNvSpPr>
                <a:spLocks noChangeAspect="1" noEditPoints="1"/>
              </p:cNvSpPr>
              <p:nvPr/>
            </p:nvSpPr>
            <p:spPr bwMode="auto">
              <a:xfrm>
                <a:off x="9916137" y="5804843"/>
                <a:ext cx="464181" cy="34589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grp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9" name="Rectangle 448"/>
              <p:cNvSpPr/>
              <p:nvPr/>
            </p:nvSpPr>
            <p:spPr bwMode="auto">
              <a:xfrm>
                <a:off x="9485090" y="5877126"/>
                <a:ext cx="142699" cy="252597"/>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50" name="Freeform 5"/>
              <p:cNvSpPr>
                <a:spLocks noChangeAspect="1" noEditPoints="1"/>
              </p:cNvSpPr>
              <p:nvPr/>
            </p:nvSpPr>
            <p:spPr bwMode="auto">
              <a:xfrm>
                <a:off x="9485090" y="5877128"/>
                <a:ext cx="142699" cy="273610"/>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grp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grpSp>
        <p:sp>
          <p:nvSpPr>
            <p:cNvPr id="427" name="Freeform 5"/>
            <p:cNvSpPr>
              <a:spLocks noEditPoints="1"/>
            </p:cNvSpPr>
            <p:nvPr/>
          </p:nvSpPr>
          <p:spPr bwMode="auto">
            <a:xfrm>
              <a:off x="558741" y="5564021"/>
              <a:ext cx="256322" cy="256323"/>
            </a:xfrm>
            <a:custGeom>
              <a:avLst/>
              <a:gdLst>
                <a:gd name="T0" fmla="*/ 812 w 1624"/>
                <a:gd name="T1" fmla="*/ 1624 h 1624"/>
                <a:gd name="T2" fmla="*/ 812 w 1624"/>
                <a:gd name="T3" fmla="*/ 0 h 1624"/>
                <a:gd name="T4" fmla="*/ 390 w 1624"/>
                <a:gd name="T5" fmla="*/ 772 h 1624"/>
                <a:gd name="T6" fmla="*/ 175 w 1624"/>
                <a:gd name="T7" fmla="*/ 451 h 1624"/>
                <a:gd name="T8" fmla="*/ 390 w 1624"/>
                <a:gd name="T9" fmla="*/ 772 h 1624"/>
                <a:gd name="T10" fmla="*/ 772 w 1624"/>
                <a:gd name="T11" fmla="*/ 451 h 1624"/>
                <a:gd name="T12" fmla="*/ 471 w 1624"/>
                <a:gd name="T13" fmla="*/ 772 h 1624"/>
                <a:gd name="T14" fmla="*/ 772 w 1624"/>
                <a:gd name="T15" fmla="*/ 451 h 1624"/>
                <a:gd name="T16" fmla="*/ 564 w 1624"/>
                <a:gd name="T17" fmla="*/ 370 h 1624"/>
                <a:gd name="T18" fmla="*/ 772 w 1624"/>
                <a:gd name="T19" fmla="*/ 81 h 1624"/>
                <a:gd name="T20" fmla="*/ 227 w 1624"/>
                <a:gd name="T21" fmla="*/ 370 h 1624"/>
                <a:gd name="T22" fmla="*/ 642 w 1624"/>
                <a:gd name="T23" fmla="*/ 97 h 1624"/>
                <a:gd name="T24" fmla="*/ 1543 w 1624"/>
                <a:gd name="T25" fmla="*/ 772 h 1624"/>
                <a:gd name="T26" fmla="*/ 1178 w 1624"/>
                <a:gd name="T27" fmla="*/ 451 h 1624"/>
                <a:gd name="T28" fmla="*/ 1543 w 1624"/>
                <a:gd name="T29" fmla="*/ 772 h 1624"/>
                <a:gd name="T30" fmla="*/ 853 w 1624"/>
                <a:gd name="T31" fmla="*/ 772 h 1624"/>
                <a:gd name="T32" fmla="*/ 1092 w 1624"/>
                <a:gd name="T33" fmla="*/ 451 h 1624"/>
                <a:gd name="T34" fmla="*/ 853 w 1624"/>
                <a:gd name="T35" fmla="*/ 772 h 1624"/>
                <a:gd name="T36" fmla="*/ 853 w 1624"/>
                <a:gd name="T37" fmla="*/ 370 h 1624"/>
                <a:gd name="T38" fmla="*/ 853 w 1624"/>
                <a:gd name="T39" fmla="*/ 81 h 1624"/>
                <a:gd name="T40" fmla="*/ 853 w 1624"/>
                <a:gd name="T41" fmla="*/ 370 h 1624"/>
                <a:gd name="T42" fmla="*/ 1149 w 1624"/>
                <a:gd name="T43" fmla="*/ 370 h 1624"/>
                <a:gd name="T44" fmla="*/ 983 w 1624"/>
                <a:gd name="T45" fmla="*/ 97 h 1624"/>
                <a:gd name="T46" fmla="*/ 175 w 1624"/>
                <a:gd name="T47" fmla="*/ 1174 h 1624"/>
                <a:gd name="T48" fmla="*/ 390 w 1624"/>
                <a:gd name="T49" fmla="*/ 853 h 1624"/>
                <a:gd name="T50" fmla="*/ 772 w 1624"/>
                <a:gd name="T51" fmla="*/ 853 h 1624"/>
                <a:gd name="T52" fmla="*/ 532 w 1624"/>
                <a:gd name="T53" fmla="*/ 1174 h 1624"/>
                <a:gd name="T54" fmla="*/ 772 w 1624"/>
                <a:gd name="T55" fmla="*/ 853 h 1624"/>
                <a:gd name="T56" fmla="*/ 772 w 1624"/>
                <a:gd name="T57" fmla="*/ 1255 h 1624"/>
                <a:gd name="T58" fmla="*/ 772 w 1624"/>
                <a:gd name="T59" fmla="*/ 1543 h 1624"/>
                <a:gd name="T60" fmla="*/ 642 w 1624"/>
                <a:gd name="T61" fmla="*/ 1527 h 1624"/>
                <a:gd name="T62" fmla="*/ 227 w 1624"/>
                <a:gd name="T63" fmla="*/ 1255 h 1624"/>
                <a:gd name="T64" fmla="*/ 1235 w 1624"/>
                <a:gd name="T65" fmla="*/ 853 h 1624"/>
                <a:gd name="T66" fmla="*/ 1450 w 1624"/>
                <a:gd name="T67" fmla="*/ 1174 h 1624"/>
                <a:gd name="T68" fmla="*/ 1235 w 1624"/>
                <a:gd name="T69" fmla="*/ 853 h 1624"/>
                <a:gd name="T70" fmla="*/ 1092 w 1624"/>
                <a:gd name="T71" fmla="*/ 1174 h 1624"/>
                <a:gd name="T72" fmla="*/ 853 w 1624"/>
                <a:gd name="T73" fmla="*/ 853 h 1624"/>
                <a:gd name="T74" fmla="*/ 853 w 1624"/>
                <a:gd name="T75" fmla="*/ 1174 h 1624"/>
                <a:gd name="T76" fmla="*/ 1060 w 1624"/>
                <a:gd name="T77" fmla="*/ 1255 h 1624"/>
                <a:gd name="T78" fmla="*/ 853 w 1624"/>
                <a:gd name="T79" fmla="*/ 1543 h 1624"/>
                <a:gd name="T80" fmla="*/ 1397 w 1624"/>
                <a:gd name="T81" fmla="*/ 1255 h 1624"/>
                <a:gd name="T82" fmla="*/ 983 w 1624"/>
                <a:gd name="T83" fmla="*/ 1527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4" h="1624">
                  <a:moveTo>
                    <a:pt x="1624" y="812"/>
                  </a:moveTo>
                  <a:cubicBezTo>
                    <a:pt x="1624" y="1259"/>
                    <a:pt x="1259" y="1624"/>
                    <a:pt x="812" y="1624"/>
                  </a:cubicBezTo>
                  <a:cubicBezTo>
                    <a:pt x="366" y="1624"/>
                    <a:pt x="0" y="1259"/>
                    <a:pt x="0" y="812"/>
                  </a:cubicBezTo>
                  <a:cubicBezTo>
                    <a:pt x="0" y="366"/>
                    <a:pt x="366" y="0"/>
                    <a:pt x="812" y="0"/>
                  </a:cubicBezTo>
                  <a:cubicBezTo>
                    <a:pt x="1259" y="0"/>
                    <a:pt x="1624" y="366"/>
                    <a:pt x="1624" y="812"/>
                  </a:cubicBezTo>
                  <a:close/>
                  <a:moveTo>
                    <a:pt x="390" y="772"/>
                  </a:moveTo>
                  <a:cubicBezTo>
                    <a:pt x="394" y="658"/>
                    <a:pt x="414" y="548"/>
                    <a:pt x="447" y="451"/>
                  </a:cubicBezTo>
                  <a:cubicBezTo>
                    <a:pt x="175" y="451"/>
                    <a:pt x="175" y="451"/>
                    <a:pt x="175" y="451"/>
                  </a:cubicBezTo>
                  <a:cubicBezTo>
                    <a:pt x="122" y="544"/>
                    <a:pt x="85" y="654"/>
                    <a:pt x="81" y="772"/>
                  </a:cubicBezTo>
                  <a:cubicBezTo>
                    <a:pt x="390" y="772"/>
                    <a:pt x="390" y="772"/>
                    <a:pt x="390" y="772"/>
                  </a:cubicBezTo>
                  <a:cubicBezTo>
                    <a:pt x="390" y="772"/>
                    <a:pt x="390" y="772"/>
                    <a:pt x="390" y="772"/>
                  </a:cubicBezTo>
                  <a:close/>
                  <a:moveTo>
                    <a:pt x="772" y="451"/>
                  </a:moveTo>
                  <a:cubicBezTo>
                    <a:pt x="532" y="451"/>
                    <a:pt x="532" y="451"/>
                    <a:pt x="532" y="451"/>
                  </a:cubicBezTo>
                  <a:cubicBezTo>
                    <a:pt x="495" y="548"/>
                    <a:pt x="475" y="658"/>
                    <a:pt x="471" y="772"/>
                  </a:cubicBezTo>
                  <a:cubicBezTo>
                    <a:pt x="772" y="772"/>
                    <a:pt x="772" y="772"/>
                    <a:pt x="772" y="772"/>
                  </a:cubicBezTo>
                  <a:cubicBezTo>
                    <a:pt x="772" y="451"/>
                    <a:pt x="772" y="451"/>
                    <a:pt x="772" y="451"/>
                  </a:cubicBezTo>
                  <a:close/>
                  <a:moveTo>
                    <a:pt x="772" y="81"/>
                  </a:moveTo>
                  <a:cubicBezTo>
                    <a:pt x="686" y="158"/>
                    <a:pt x="613" y="256"/>
                    <a:pt x="564" y="370"/>
                  </a:cubicBezTo>
                  <a:cubicBezTo>
                    <a:pt x="772" y="370"/>
                    <a:pt x="772" y="370"/>
                    <a:pt x="772" y="370"/>
                  </a:cubicBezTo>
                  <a:cubicBezTo>
                    <a:pt x="772" y="81"/>
                    <a:pt x="772" y="81"/>
                    <a:pt x="772" y="81"/>
                  </a:cubicBezTo>
                  <a:cubicBezTo>
                    <a:pt x="772" y="81"/>
                    <a:pt x="772" y="81"/>
                    <a:pt x="772" y="81"/>
                  </a:cubicBezTo>
                  <a:close/>
                  <a:moveTo>
                    <a:pt x="227" y="370"/>
                  </a:moveTo>
                  <a:cubicBezTo>
                    <a:pt x="475" y="370"/>
                    <a:pt x="475" y="370"/>
                    <a:pt x="475" y="370"/>
                  </a:cubicBezTo>
                  <a:cubicBezTo>
                    <a:pt x="520" y="268"/>
                    <a:pt x="577" y="175"/>
                    <a:pt x="642" y="97"/>
                  </a:cubicBezTo>
                  <a:cubicBezTo>
                    <a:pt x="471" y="138"/>
                    <a:pt x="325" y="240"/>
                    <a:pt x="227" y="370"/>
                  </a:cubicBezTo>
                  <a:close/>
                  <a:moveTo>
                    <a:pt x="1543" y="772"/>
                  </a:moveTo>
                  <a:cubicBezTo>
                    <a:pt x="1539" y="654"/>
                    <a:pt x="1503" y="544"/>
                    <a:pt x="1450" y="451"/>
                  </a:cubicBezTo>
                  <a:cubicBezTo>
                    <a:pt x="1178" y="451"/>
                    <a:pt x="1178" y="451"/>
                    <a:pt x="1178" y="451"/>
                  </a:cubicBezTo>
                  <a:cubicBezTo>
                    <a:pt x="1210" y="548"/>
                    <a:pt x="1231" y="658"/>
                    <a:pt x="1235" y="772"/>
                  </a:cubicBezTo>
                  <a:cubicBezTo>
                    <a:pt x="1543" y="772"/>
                    <a:pt x="1543" y="772"/>
                    <a:pt x="1543" y="772"/>
                  </a:cubicBezTo>
                  <a:cubicBezTo>
                    <a:pt x="1543" y="772"/>
                    <a:pt x="1543" y="772"/>
                    <a:pt x="1543" y="772"/>
                  </a:cubicBezTo>
                  <a:close/>
                  <a:moveTo>
                    <a:pt x="853" y="772"/>
                  </a:moveTo>
                  <a:cubicBezTo>
                    <a:pt x="1153" y="772"/>
                    <a:pt x="1153" y="772"/>
                    <a:pt x="1153" y="772"/>
                  </a:cubicBezTo>
                  <a:cubicBezTo>
                    <a:pt x="1149" y="658"/>
                    <a:pt x="1129" y="548"/>
                    <a:pt x="1092" y="451"/>
                  </a:cubicBezTo>
                  <a:cubicBezTo>
                    <a:pt x="853" y="451"/>
                    <a:pt x="853" y="451"/>
                    <a:pt x="853" y="451"/>
                  </a:cubicBezTo>
                  <a:cubicBezTo>
                    <a:pt x="853" y="772"/>
                    <a:pt x="853" y="772"/>
                    <a:pt x="853" y="772"/>
                  </a:cubicBezTo>
                  <a:cubicBezTo>
                    <a:pt x="853" y="772"/>
                    <a:pt x="853" y="772"/>
                    <a:pt x="853" y="772"/>
                  </a:cubicBezTo>
                  <a:close/>
                  <a:moveTo>
                    <a:pt x="853" y="370"/>
                  </a:moveTo>
                  <a:cubicBezTo>
                    <a:pt x="1060" y="370"/>
                    <a:pt x="1060" y="370"/>
                    <a:pt x="1060" y="370"/>
                  </a:cubicBezTo>
                  <a:cubicBezTo>
                    <a:pt x="1011" y="256"/>
                    <a:pt x="938" y="158"/>
                    <a:pt x="853" y="81"/>
                  </a:cubicBezTo>
                  <a:cubicBezTo>
                    <a:pt x="853" y="370"/>
                    <a:pt x="853" y="370"/>
                    <a:pt x="853" y="370"/>
                  </a:cubicBezTo>
                  <a:cubicBezTo>
                    <a:pt x="853" y="370"/>
                    <a:pt x="853" y="370"/>
                    <a:pt x="853" y="370"/>
                  </a:cubicBezTo>
                  <a:close/>
                  <a:moveTo>
                    <a:pt x="983" y="97"/>
                  </a:moveTo>
                  <a:cubicBezTo>
                    <a:pt x="1048" y="175"/>
                    <a:pt x="1105" y="268"/>
                    <a:pt x="1149" y="370"/>
                  </a:cubicBezTo>
                  <a:cubicBezTo>
                    <a:pt x="1397" y="370"/>
                    <a:pt x="1397" y="370"/>
                    <a:pt x="1397" y="370"/>
                  </a:cubicBezTo>
                  <a:cubicBezTo>
                    <a:pt x="1300" y="240"/>
                    <a:pt x="1153" y="138"/>
                    <a:pt x="983" y="97"/>
                  </a:cubicBezTo>
                  <a:close/>
                  <a:moveTo>
                    <a:pt x="81" y="853"/>
                  </a:moveTo>
                  <a:cubicBezTo>
                    <a:pt x="85" y="971"/>
                    <a:pt x="122" y="1080"/>
                    <a:pt x="175" y="1174"/>
                  </a:cubicBezTo>
                  <a:cubicBezTo>
                    <a:pt x="447" y="1174"/>
                    <a:pt x="447" y="1174"/>
                    <a:pt x="447" y="1174"/>
                  </a:cubicBezTo>
                  <a:cubicBezTo>
                    <a:pt x="414" y="1076"/>
                    <a:pt x="394" y="967"/>
                    <a:pt x="390" y="853"/>
                  </a:cubicBezTo>
                  <a:cubicBezTo>
                    <a:pt x="81" y="853"/>
                    <a:pt x="81" y="853"/>
                    <a:pt x="81" y="853"/>
                  </a:cubicBezTo>
                  <a:close/>
                  <a:moveTo>
                    <a:pt x="772" y="853"/>
                  </a:moveTo>
                  <a:cubicBezTo>
                    <a:pt x="471" y="853"/>
                    <a:pt x="471" y="853"/>
                    <a:pt x="471" y="853"/>
                  </a:cubicBezTo>
                  <a:cubicBezTo>
                    <a:pt x="475" y="967"/>
                    <a:pt x="495" y="1076"/>
                    <a:pt x="532" y="1174"/>
                  </a:cubicBezTo>
                  <a:cubicBezTo>
                    <a:pt x="772" y="1174"/>
                    <a:pt x="772" y="1174"/>
                    <a:pt x="772" y="1174"/>
                  </a:cubicBezTo>
                  <a:cubicBezTo>
                    <a:pt x="772" y="853"/>
                    <a:pt x="772" y="853"/>
                    <a:pt x="772" y="853"/>
                  </a:cubicBezTo>
                  <a:cubicBezTo>
                    <a:pt x="772" y="853"/>
                    <a:pt x="772" y="853"/>
                    <a:pt x="772" y="853"/>
                  </a:cubicBezTo>
                  <a:close/>
                  <a:moveTo>
                    <a:pt x="772" y="1255"/>
                  </a:moveTo>
                  <a:cubicBezTo>
                    <a:pt x="564" y="1255"/>
                    <a:pt x="564" y="1255"/>
                    <a:pt x="564" y="1255"/>
                  </a:cubicBezTo>
                  <a:cubicBezTo>
                    <a:pt x="613" y="1369"/>
                    <a:pt x="686" y="1466"/>
                    <a:pt x="772" y="1543"/>
                  </a:cubicBezTo>
                  <a:cubicBezTo>
                    <a:pt x="772" y="1255"/>
                    <a:pt x="772" y="1255"/>
                    <a:pt x="772" y="1255"/>
                  </a:cubicBezTo>
                  <a:close/>
                  <a:moveTo>
                    <a:pt x="642" y="1527"/>
                  </a:moveTo>
                  <a:cubicBezTo>
                    <a:pt x="577" y="1450"/>
                    <a:pt x="520" y="1356"/>
                    <a:pt x="475" y="1255"/>
                  </a:cubicBezTo>
                  <a:cubicBezTo>
                    <a:pt x="227" y="1255"/>
                    <a:pt x="227" y="1255"/>
                    <a:pt x="227" y="1255"/>
                  </a:cubicBezTo>
                  <a:cubicBezTo>
                    <a:pt x="325" y="1385"/>
                    <a:pt x="471" y="1486"/>
                    <a:pt x="642" y="1527"/>
                  </a:cubicBezTo>
                  <a:close/>
                  <a:moveTo>
                    <a:pt x="1235" y="853"/>
                  </a:moveTo>
                  <a:cubicBezTo>
                    <a:pt x="1231" y="967"/>
                    <a:pt x="1210" y="1076"/>
                    <a:pt x="1178" y="1174"/>
                  </a:cubicBezTo>
                  <a:cubicBezTo>
                    <a:pt x="1450" y="1174"/>
                    <a:pt x="1450" y="1174"/>
                    <a:pt x="1450" y="1174"/>
                  </a:cubicBezTo>
                  <a:cubicBezTo>
                    <a:pt x="1503" y="1080"/>
                    <a:pt x="1539" y="971"/>
                    <a:pt x="1543" y="853"/>
                  </a:cubicBezTo>
                  <a:cubicBezTo>
                    <a:pt x="1235" y="853"/>
                    <a:pt x="1235" y="853"/>
                    <a:pt x="1235" y="853"/>
                  </a:cubicBezTo>
                  <a:close/>
                  <a:moveTo>
                    <a:pt x="853" y="1174"/>
                  </a:moveTo>
                  <a:cubicBezTo>
                    <a:pt x="1092" y="1174"/>
                    <a:pt x="1092" y="1174"/>
                    <a:pt x="1092" y="1174"/>
                  </a:cubicBezTo>
                  <a:cubicBezTo>
                    <a:pt x="1129" y="1076"/>
                    <a:pt x="1149" y="967"/>
                    <a:pt x="1153" y="853"/>
                  </a:cubicBezTo>
                  <a:cubicBezTo>
                    <a:pt x="853" y="853"/>
                    <a:pt x="853" y="853"/>
                    <a:pt x="853" y="853"/>
                  </a:cubicBezTo>
                  <a:cubicBezTo>
                    <a:pt x="853" y="1174"/>
                    <a:pt x="853" y="1174"/>
                    <a:pt x="853" y="1174"/>
                  </a:cubicBezTo>
                  <a:cubicBezTo>
                    <a:pt x="853" y="1174"/>
                    <a:pt x="853" y="1174"/>
                    <a:pt x="853" y="1174"/>
                  </a:cubicBezTo>
                  <a:close/>
                  <a:moveTo>
                    <a:pt x="853" y="1543"/>
                  </a:moveTo>
                  <a:cubicBezTo>
                    <a:pt x="938" y="1466"/>
                    <a:pt x="1011" y="1369"/>
                    <a:pt x="1060" y="1255"/>
                  </a:cubicBezTo>
                  <a:cubicBezTo>
                    <a:pt x="853" y="1255"/>
                    <a:pt x="853" y="1255"/>
                    <a:pt x="853" y="1255"/>
                  </a:cubicBezTo>
                  <a:cubicBezTo>
                    <a:pt x="853" y="1543"/>
                    <a:pt x="853" y="1543"/>
                    <a:pt x="853" y="1543"/>
                  </a:cubicBezTo>
                  <a:cubicBezTo>
                    <a:pt x="853" y="1543"/>
                    <a:pt x="853" y="1543"/>
                    <a:pt x="853" y="1543"/>
                  </a:cubicBezTo>
                  <a:close/>
                  <a:moveTo>
                    <a:pt x="1397" y="1255"/>
                  </a:moveTo>
                  <a:cubicBezTo>
                    <a:pt x="1149" y="1255"/>
                    <a:pt x="1149" y="1255"/>
                    <a:pt x="1149" y="1255"/>
                  </a:cubicBezTo>
                  <a:cubicBezTo>
                    <a:pt x="1105" y="1356"/>
                    <a:pt x="1048" y="1450"/>
                    <a:pt x="983" y="1527"/>
                  </a:cubicBezTo>
                  <a:cubicBezTo>
                    <a:pt x="1153" y="1486"/>
                    <a:pt x="1300" y="1385"/>
                    <a:pt x="1397" y="1255"/>
                  </a:cubicBez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grpSp>
          <p:nvGrpSpPr>
            <p:cNvPr id="428" name="Group 8"/>
            <p:cNvGrpSpPr>
              <a:grpSpLocks noChangeAspect="1"/>
            </p:cNvGrpSpPr>
            <p:nvPr/>
          </p:nvGrpSpPr>
          <p:grpSpPr bwMode="auto">
            <a:xfrm>
              <a:off x="1327043" y="5241292"/>
              <a:ext cx="366501" cy="153076"/>
              <a:chOff x="1008" y="990"/>
              <a:chExt cx="5818" cy="2430"/>
            </a:xfrm>
            <a:solidFill>
              <a:srgbClr val="505050"/>
            </a:solidFill>
          </p:grpSpPr>
          <p:sp>
            <p:nvSpPr>
              <p:cNvPr id="442" name="Freeform 9"/>
              <p:cNvSpPr>
                <a:spLocks/>
              </p:cNvSpPr>
              <p:nvPr/>
            </p:nvSpPr>
            <p:spPr bwMode="auto">
              <a:xfrm>
                <a:off x="1086" y="990"/>
                <a:ext cx="5740" cy="2418"/>
              </a:xfrm>
              <a:custGeom>
                <a:avLst/>
                <a:gdLst>
                  <a:gd name="T0" fmla="*/ 2173 w 2427"/>
                  <a:gd name="T1" fmla="*/ 694 h 1021"/>
                  <a:gd name="T2" fmla="*/ 2159 w 2427"/>
                  <a:gd name="T3" fmla="*/ 674 h 1021"/>
                  <a:gd name="T4" fmla="*/ 2413 w 2427"/>
                  <a:gd name="T5" fmla="*/ 514 h 1021"/>
                  <a:gd name="T6" fmla="*/ 323 w 2427"/>
                  <a:gd name="T7" fmla="*/ 0 h 1021"/>
                  <a:gd name="T8" fmla="*/ 0 w 2427"/>
                  <a:gd name="T9" fmla="*/ 111 h 1021"/>
                  <a:gd name="T10" fmla="*/ 7 w 2427"/>
                  <a:gd name="T11" fmla="*/ 118 h 1021"/>
                  <a:gd name="T12" fmla="*/ 2090 w 2427"/>
                  <a:gd name="T13" fmla="*/ 680 h 1021"/>
                  <a:gd name="T14" fmla="*/ 2145 w 2427"/>
                  <a:gd name="T15" fmla="*/ 750 h 1021"/>
                  <a:gd name="T16" fmla="*/ 2145 w 2427"/>
                  <a:gd name="T17" fmla="*/ 1000 h 1021"/>
                  <a:gd name="T18" fmla="*/ 2145 w 2427"/>
                  <a:gd name="T19" fmla="*/ 1021 h 1021"/>
                  <a:gd name="T20" fmla="*/ 2427 w 2427"/>
                  <a:gd name="T21" fmla="*/ 535 h 1021"/>
                  <a:gd name="T22" fmla="*/ 2173 w 2427"/>
                  <a:gd name="T23" fmla="*/ 694 h 1021"/>
                  <a:gd name="T24" fmla="*/ 2173 w 2427"/>
                  <a:gd name="T25" fmla="*/ 69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7" h="1021">
                    <a:moveTo>
                      <a:pt x="2173" y="694"/>
                    </a:moveTo>
                    <a:cubicBezTo>
                      <a:pt x="2159" y="674"/>
                      <a:pt x="2159" y="674"/>
                      <a:pt x="2159" y="674"/>
                    </a:cubicBezTo>
                    <a:cubicBezTo>
                      <a:pt x="2413" y="514"/>
                      <a:pt x="2413" y="514"/>
                      <a:pt x="2413" y="514"/>
                    </a:cubicBezTo>
                    <a:cubicBezTo>
                      <a:pt x="323" y="0"/>
                      <a:pt x="323" y="0"/>
                      <a:pt x="323" y="0"/>
                    </a:cubicBezTo>
                    <a:cubicBezTo>
                      <a:pt x="0" y="111"/>
                      <a:pt x="0" y="111"/>
                      <a:pt x="0" y="111"/>
                    </a:cubicBezTo>
                    <a:cubicBezTo>
                      <a:pt x="7" y="111"/>
                      <a:pt x="7" y="111"/>
                      <a:pt x="7" y="118"/>
                    </a:cubicBezTo>
                    <a:cubicBezTo>
                      <a:pt x="2090" y="680"/>
                      <a:pt x="2090" y="680"/>
                      <a:pt x="2090" y="680"/>
                    </a:cubicBezTo>
                    <a:cubicBezTo>
                      <a:pt x="2125" y="687"/>
                      <a:pt x="2145" y="722"/>
                      <a:pt x="2145" y="750"/>
                    </a:cubicBezTo>
                    <a:cubicBezTo>
                      <a:pt x="2145" y="1000"/>
                      <a:pt x="2145" y="1000"/>
                      <a:pt x="2145" y="1000"/>
                    </a:cubicBezTo>
                    <a:cubicBezTo>
                      <a:pt x="2145" y="1007"/>
                      <a:pt x="2145" y="1014"/>
                      <a:pt x="2145" y="1021"/>
                    </a:cubicBezTo>
                    <a:cubicBezTo>
                      <a:pt x="2386" y="889"/>
                      <a:pt x="2420" y="597"/>
                      <a:pt x="2427" y="535"/>
                    </a:cubicBezTo>
                    <a:cubicBezTo>
                      <a:pt x="2173" y="694"/>
                      <a:pt x="2173" y="694"/>
                      <a:pt x="2173" y="694"/>
                    </a:cubicBezTo>
                    <a:cubicBezTo>
                      <a:pt x="2173" y="694"/>
                      <a:pt x="2173" y="694"/>
                      <a:pt x="2173"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3" name="Freeform 10"/>
              <p:cNvSpPr>
                <a:spLocks noEditPoints="1"/>
              </p:cNvSpPr>
              <p:nvPr/>
            </p:nvSpPr>
            <p:spPr bwMode="auto">
              <a:xfrm>
                <a:off x="1008" y="1301"/>
                <a:ext cx="5104" cy="2119"/>
              </a:xfrm>
              <a:custGeom>
                <a:avLst/>
                <a:gdLst>
                  <a:gd name="T0" fmla="*/ 2117 w 2158"/>
                  <a:gd name="T1" fmla="*/ 569 h 895"/>
                  <a:gd name="T2" fmla="*/ 34 w 2158"/>
                  <a:gd name="T3" fmla="*/ 0 h 895"/>
                  <a:gd name="T4" fmla="*/ 27 w 2158"/>
                  <a:gd name="T5" fmla="*/ 0 h 895"/>
                  <a:gd name="T6" fmla="*/ 0 w 2158"/>
                  <a:gd name="T7" fmla="*/ 28 h 895"/>
                  <a:gd name="T8" fmla="*/ 0 w 2158"/>
                  <a:gd name="T9" fmla="*/ 278 h 895"/>
                  <a:gd name="T10" fmla="*/ 41 w 2158"/>
                  <a:gd name="T11" fmla="*/ 333 h 895"/>
                  <a:gd name="T12" fmla="*/ 2124 w 2158"/>
                  <a:gd name="T13" fmla="*/ 895 h 895"/>
                  <a:gd name="T14" fmla="*/ 2151 w 2158"/>
                  <a:gd name="T15" fmla="*/ 888 h 895"/>
                  <a:gd name="T16" fmla="*/ 2158 w 2158"/>
                  <a:gd name="T17" fmla="*/ 868 h 895"/>
                  <a:gd name="T18" fmla="*/ 2158 w 2158"/>
                  <a:gd name="T19" fmla="*/ 618 h 895"/>
                  <a:gd name="T20" fmla="*/ 2117 w 2158"/>
                  <a:gd name="T21" fmla="*/ 569 h 895"/>
                  <a:gd name="T22" fmla="*/ 495 w 2158"/>
                  <a:gd name="T23" fmla="*/ 375 h 895"/>
                  <a:gd name="T24" fmla="*/ 412 w 2158"/>
                  <a:gd name="T25" fmla="*/ 271 h 895"/>
                  <a:gd name="T26" fmla="*/ 495 w 2158"/>
                  <a:gd name="T27" fmla="*/ 209 h 895"/>
                  <a:gd name="T28" fmla="*/ 577 w 2158"/>
                  <a:gd name="T29" fmla="*/ 313 h 895"/>
                  <a:gd name="T30" fmla="*/ 495 w 2158"/>
                  <a:gd name="T31" fmla="*/ 375 h 895"/>
                  <a:gd name="T32" fmla="*/ 955 w 2158"/>
                  <a:gd name="T33" fmla="*/ 500 h 895"/>
                  <a:gd name="T34" fmla="*/ 873 w 2158"/>
                  <a:gd name="T35" fmla="*/ 396 h 895"/>
                  <a:gd name="T36" fmla="*/ 955 w 2158"/>
                  <a:gd name="T37" fmla="*/ 333 h 895"/>
                  <a:gd name="T38" fmla="*/ 1038 w 2158"/>
                  <a:gd name="T39" fmla="*/ 437 h 895"/>
                  <a:gd name="T40" fmla="*/ 955 w 2158"/>
                  <a:gd name="T41" fmla="*/ 500 h 895"/>
                  <a:gd name="T42" fmla="*/ 1203 w 2158"/>
                  <a:gd name="T43" fmla="*/ 569 h 895"/>
                  <a:gd name="T44" fmla="*/ 1120 w 2158"/>
                  <a:gd name="T45" fmla="*/ 458 h 895"/>
                  <a:gd name="T46" fmla="*/ 1203 w 2158"/>
                  <a:gd name="T47" fmla="*/ 396 h 895"/>
                  <a:gd name="T48" fmla="*/ 1292 w 2158"/>
                  <a:gd name="T49" fmla="*/ 507 h 895"/>
                  <a:gd name="T50" fmla="*/ 1203 w 2158"/>
                  <a:gd name="T51" fmla="*/ 569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8" h="895">
                    <a:moveTo>
                      <a:pt x="2117" y="569"/>
                    </a:moveTo>
                    <a:cubicBezTo>
                      <a:pt x="34" y="0"/>
                      <a:pt x="34" y="0"/>
                      <a:pt x="34" y="0"/>
                    </a:cubicBezTo>
                    <a:cubicBezTo>
                      <a:pt x="27" y="0"/>
                      <a:pt x="27" y="0"/>
                      <a:pt x="27" y="0"/>
                    </a:cubicBezTo>
                    <a:cubicBezTo>
                      <a:pt x="14" y="0"/>
                      <a:pt x="0" y="14"/>
                      <a:pt x="0" y="28"/>
                    </a:cubicBezTo>
                    <a:cubicBezTo>
                      <a:pt x="0" y="278"/>
                      <a:pt x="0" y="278"/>
                      <a:pt x="0" y="278"/>
                    </a:cubicBezTo>
                    <a:cubicBezTo>
                      <a:pt x="0" y="299"/>
                      <a:pt x="21" y="326"/>
                      <a:pt x="41" y="333"/>
                    </a:cubicBezTo>
                    <a:cubicBezTo>
                      <a:pt x="2124" y="895"/>
                      <a:pt x="2124" y="895"/>
                      <a:pt x="2124" y="895"/>
                    </a:cubicBezTo>
                    <a:cubicBezTo>
                      <a:pt x="2137" y="895"/>
                      <a:pt x="2144" y="895"/>
                      <a:pt x="2151" y="888"/>
                    </a:cubicBezTo>
                    <a:cubicBezTo>
                      <a:pt x="2158" y="882"/>
                      <a:pt x="2158" y="875"/>
                      <a:pt x="2158" y="868"/>
                    </a:cubicBezTo>
                    <a:cubicBezTo>
                      <a:pt x="2158" y="618"/>
                      <a:pt x="2158" y="618"/>
                      <a:pt x="2158" y="618"/>
                    </a:cubicBezTo>
                    <a:cubicBezTo>
                      <a:pt x="2158" y="597"/>
                      <a:pt x="2137" y="569"/>
                      <a:pt x="2117" y="569"/>
                    </a:cubicBezTo>
                    <a:close/>
                    <a:moveTo>
                      <a:pt x="495" y="375"/>
                    </a:moveTo>
                    <a:cubicBezTo>
                      <a:pt x="447" y="361"/>
                      <a:pt x="412" y="313"/>
                      <a:pt x="412" y="271"/>
                    </a:cubicBezTo>
                    <a:cubicBezTo>
                      <a:pt x="412" y="222"/>
                      <a:pt x="447" y="195"/>
                      <a:pt x="495" y="209"/>
                    </a:cubicBezTo>
                    <a:cubicBezTo>
                      <a:pt x="543" y="215"/>
                      <a:pt x="577" y="264"/>
                      <a:pt x="577" y="313"/>
                    </a:cubicBezTo>
                    <a:cubicBezTo>
                      <a:pt x="577" y="361"/>
                      <a:pt x="543" y="389"/>
                      <a:pt x="495" y="375"/>
                    </a:cubicBezTo>
                    <a:close/>
                    <a:moveTo>
                      <a:pt x="955" y="500"/>
                    </a:moveTo>
                    <a:cubicBezTo>
                      <a:pt x="907" y="486"/>
                      <a:pt x="873" y="437"/>
                      <a:pt x="873" y="396"/>
                    </a:cubicBezTo>
                    <a:cubicBezTo>
                      <a:pt x="873" y="347"/>
                      <a:pt x="907" y="320"/>
                      <a:pt x="955" y="333"/>
                    </a:cubicBezTo>
                    <a:cubicBezTo>
                      <a:pt x="1003" y="340"/>
                      <a:pt x="1038" y="389"/>
                      <a:pt x="1038" y="437"/>
                    </a:cubicBezTo>
                    <a:cubicBezTo>
                      <a:pt x="1038" y="486"/>
                      <a:pt x="1003" y="514"/>
                      <a:pt x="955" y="500"/>
                    </a:cubicBezTo>
                    <a:close/>
                    <a:moveTo>
                      <a:pt x="1203" y="569"/>
                    </a:moveTo>
                    <a:cubicBezTo>
                      <a:pt x="1161" y="555"/>
                      <a:pt x="1120" y="507"/>
                      <a:pt x="1120" y="458"/>
                    </a:cubicBezTo>
                    <a:cubicBezTo>
                      <a:pt x="1120" y="417"/>
                      <a:pt x="1161" y="389"/>
                      <a:pt x="1203" y="396"/>
                    </a:cubicBezTo>
                    <a:cubicBezTo>
                      <a:pt x="1251" y="410"/>
                      <a:pt x="1292" y="458"/>
                      <a:pt x="1292" y="507"/>
                    </a:cubicBezTo>
                    <a:cubicBezTo>
                      <a:pt x="1292" y="555"/>
                      <a:pt x="1251" y="583"/>
                      <a:pt x="1203"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4" name="Freeform 11"/>
              <p:cNvSpPr>
                <a:spLocks/>
              </p:cNvSpPr>
              <p:nvPr/>
            </p:nvSpPr>
            <p:spPr bwMode="auto">
              <a:xfrm>
                <a:off x="3723" y="2850"/>
                <a:ext cx="804" cy="506"/>
              </a:xfrm>
              <a:custGeom>
                <a:avLst/>
                <a:gdLst>
                  <a:gd name="T0" fmla="*/ 0 w 804"/>
                  <a:gd name="T1" fmla="*/ 0 h 506"/>
                  <a:gd name="T2" fmla="*/ 0 w 804"/>
                  <a:gd name="T3" fmla="*/ 82 h 506"/>
                  <a:gd name="T4" fmla="*/ 594 w 804"/>
                  <a:gd name="T5" fmla="*/ 506 h 506"/>
                  <a:gd name="T6" fmla="*/ 804 w 804"/>
                  <a:gd name="T7" fmla="*/ 343 h 506"/>
                  <a:gd name="T8" fmla="*/ 291 w 804"/>
                  <a:gd name="T9" fmla="*/ 82 h 506"/>
                  <a:gd name="T10" fmla="*/ 0 w 804"/>
                  <a:gd name="T11" fmla="*/ 0 h 506"/>
                  <a:gd name="T12" fmla="*/ 0 w 804"/>
                  <a:gd name="T13" fmla="*/ 0 h 506"/>
                  <a:gd name="T14" fmla="*/ 0 w 804"/>
                  <a:gd name="T15" fmla="*/ 0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4" h="506">
                    <a:moveTo>
                      <a:pt x="0" y="0"/>
                    </a:moveTo>
                    <a:lnTo>
                      <a:pt x="0" y="82"/>
                    </a:lnTo>
                    <a:lnTo>
                      <a:pt x="594" y="506"/>
                    </a:lnTo>
                    <a:lnTo>
                      <a:pt x="804" y="343"/>
                    </a:lnTo>
                    <a:lnTo>
                      <a:pt x="291" y="8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5" name="Freeform 12"/>
              <p:cNvSpPr>
                <a:spLocks/>
              </p:cNvSpPr>
              <p:nvPr/>
            </p:nvSpPr>
            <p:spPr bwMode="auto">
              <a:xfrm>
                <a:off x="2697" y="2731"/>
                <a:ext cx="1610" cy="651"/>
              </a:xfrm>
              <a:custGeom>
                <a:avLst/>
                <a:gdLst>
                  <a:gd name="T0" fmla="*/ 1009 w 1610"/>
                  <a:gd name="T1" fmla="*/ 216 h 651"/>
                  <a:gd name="T2" fmla="*/ 1009 w 1610"/>
                  <a:gd name="T3" fmla="*/ 119 h 651"/>
                  <a:gd name="T4" fmla="*/ 619 w 1610"/>
                  <a:gd name="T5" fmla="*/ 0 h 651"/>
                  <a:gd name="T6" fmla="*/ 619 w 1610"/>
                  <a:gd name="T7" fmla="*/ 36 h 651"/>
                  <a:gd name="T8" fmla="*/ 361 w 1610"/>
                  <a:gd name="T9" fmla="*/ 50 h 651"/>
                  <a:gd name="T10" fmla="*/ 0 w 1610"/>
                  <a:gd name="T11" fmla="*/ 201 h 651"/>
                  <a:gd name="T12" fmla="*/ 619 w 1610"/>
                  <a:gd name="T13" fmla="*/ 83 h 651"/>
                  <a:gd name="T14" fmla="*/ 619 w 1610"/>
                  <a:gd name="T15" fmla="*/ 97 h 651"/>
                  <a:gd name="T16" fmla="*/ 409 w 1610"/>
                  <a:gd name="T17" fmla="*/ 133 h 651"/>
                  <a:gd name="T18" fmla="*/ 0 w 1610"/>
                  <a:gd name="T19" fmla="*/ 201 h 651"/>
                  <a:gd name="T20" fmla="*/ 811 w 1610"/>
                  <a:gd name="T21" fmla="*/ 436 h 651"/>
                  <a:gd name="T22" fmla="*/ 1610 w 1610"/>
                  <a:gd name="T23" fmla="*/ 651 h 651"/>
                  <a:gd name="T24" fmla="*/ 1201 w 1610"/>
                  <a:gd name="T25" fmla="*/ 346 h 651"/>
                  <a:gd name="T26" fmla="*/ 1009 w 1610"/>
                  <a:gd name="T27" fmla="*/ 216 h 651"/>
                  <a:gd name="T28" fmla="*/ 1009 w 1610"/>
                  <a:gd name="T29" fmla="*/ 216 h 651"/>
                  <a:gd name="T30" fmla="*/ 1009 w 1610"/>
                  <a:gd name="T31" fmla="*/ 2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0" h="651">
                    <a:moveTo>
                      <a:pt x="1009" y="216"/>
                    </a:moveTo>
                    <a:lnTo>
                      <a:pt x="1009" y="119"/>
                    </a:lnTo>
                    <a:lnTo>
                      <a:pt x="619" y="0"/>
                    </a:lnTo>
                    <a:lnTo>
                      <a:pt x="619" y="36"/>
                    </a:lnTo>
                    <a:lnTo>
                      <a:pt x="361" y="50"/>
                    </a:lnTo>
                    <a:lnTo>
                      <a:pt x="0" y="201"/>
                    </a:lnTo>
                    <a:lnTo>
                      <a:pt x="619" y="83"/>
                    </a:lnTo>
                    <a:lnTo>
                      <a:pt x="619" y="97"/>
                    </a:lnTo>
                    <a:lnTo>
                      <a:pt x="409" y="133"/>
                    </a:lnTo>
                    <a:lnTo>
                      <a:pt x="0" y="201"/>
                    </a:lnTo>
                    <a:lnTo>
                      <a:pt x="811" y="436"/>
                    </a:lnTo>
                    <a:lnTo>
                      <a:pt x="1610" y="651"/>
                    </a:lnTo>
                    <a:lnTo>
                      <a:pt x="1201" y="346"/>
                    </a:lnTo>
                    <a:lnTo>
                      <a:pt x="1009" y="216"/>
                    </a:lnTo>
                    <a:lnTo>
                      <a:pt x="1009" y="216"/>
                    </a:lnTo>
                    <a:lnTo>
                      <a:pt x="1009"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grpSp>
        <p:sp>
          <p:nvSpPr>
            <p:cNvPr id="429" name="Freeform 13"/>
            <p:cNvSpPr>
              <a:spLocks noChangeAspect="1" noEditPoints="1"/>
            </p:cNvSpPr>
            <p:nvPr/>
          </p:nvSpPr>
          <p:spPr bwMode="black">
            <a:xfrm>
              <a:off x="1014098" y="5241688"/>
              <a:ext cx="238591" cy="20314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505050"/>
            </a:solidFill>
            <a:ln w="10795" cap="flat" cmpd="sng" algn="ctr">
              <a:noFill/>
              <a:prstDash val="solid"/>
              <a:headEnd type="none" w="med" len="med"/>
              <a:tailEnd type="none" w="med" len="med"/>
            </a:ln>
            <a:effectLst/>
          </p:spPr>
          <p:txBody>
            <a:bodyPr vert="horz" wrap="square" lIns="80684" tIns="40342" rIns="80684" bIns="40342" numCol="1" rtlCol="0" anchor="ctr" anchorCtr="0" compatLnSpc="1">
              <a:prstTxWarp prst="textNoShape">
                <a:avLst/>
              </a:prstTxWarp>
            </a:bodyPr>
            <a:lstStyle/>
            <a:p>
              <a:pPr defTabSz="726147" fontAlgn="base">
                <a:spcBef>
                  <a:spcPct val="0"/>
                </a:spcBef>
                <a:spcAft>
                  <a:spcPct val="0"/>
                </a:spcAft>
                <a:defRPr/>
              </a:pPr>
              <a:endParaRPr lang="en-US" sz="2353" kern="0" spc="-120">
                <a:solidFill>
                  <a:srgbClr val="000000">
                    <a:lumMod val="50000"/>
                  </a:srgbClr>
                </a:solidFill>
                <a:latin typeface="Segoe Light" pitchFamily="34" charset="0"/>
              </a:endParaRPr>
            </a:p>
          </p:txBody>
        </p:sp>
        <p:pic>
          <p:nvPicPr>
            <p:cNvPr id="430" name="Picture 12"/>
            <p:cNvPicPr>
              <a:picLocks noChangeAspect="1"/>
            </p:cNvPicPr>
            <p:nvPr/>
          </p:nvPicPr>
          <p:blipFill>
            <a:blip r:embed="rId6">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2025766" y="5458732"/>
              <a:ext cx="285087" cy="24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 name="Picture 18"/>
            <p:cNvPicPr>
              <a:picLocks noChangeAspect="1"/>
            </p:cNvPicPr>
            <p:nvPr/>
          </p:nvPicPr>
          <p:blipFill>
            <a:blip r:embed="rId7">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451565" y="5475454"/>
              <a:ext cx="223068" cy="23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20"/>
            <p:cNvPicPr>
              <a:picLocks noChangeAspect="1"/>
            </p:cNvPicPr>
            <p:nvPr/>
          </p:nvPicPr>
          <p:blipFill>
            <a:blip r:embed="rId8">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691548" y="5715363"/>
              <a:ext cx="246773" cy="25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 name="Picture 21"/>
            <p:cNvPicPr>
              <a:picLocks noChangeAspect="1"/>
            </p:cNvPicPr>
            <p:nvPr/>
          </p:nvPicPr>
          <p:blipFill>
            <a:blip r:embed="rId5">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895252" y="5560806"/>
              <a:ext cx="246773" cy="25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4"/>
            <p:cNvPicPr>
              <a:picLocks noChangeAspect="1"/>
            </p:cNvPicPr>
            <p:nvPr/>
          </p:nvPicPr>
          <p:blipFill>
            <a:blip r:embed="rId9">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474385" y="5864205"/>
              <a:ext cx="166163" cy="1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 name="Picture 11"/>
            <p:cNvPicPr>
              <a:picLocks noChangeAspect="1"/>
            </p:cNvPicPr>
            <p:nvPr/>
          </p:nvPicPr>
          <p:blipFill>
            <a:blip r:embed="rId10">
              <a:duotone>
                <a:prstClr val="black"/>
                <a:srgbClr val="505050">
                  <a:tint val="45000"/>
                  <a:satMod val="400000"/>
                </a:srgbClr>
              </a:duotone>
              <a:lum bright="-20000" contrast="-40000"/>
              <a:extLst>
                <a:ext uri="{28A0092B-C50C-407E-A947-70E740481C1C}">
                  <a14:useLocalDpi xmlns:a14="http://schemas.microsoft.com/office/drawing/2010/main"/>
                </a:ext>
              </a:extLst>
            </a:blip>
            <a:srcRect/>
            <a:stretch>
              <a:fillRect/>
            </a:stretch>
          </p:blipFill>
          <p:spPr bwMode="auto">
            <a:xfrm>
              <a:off x="841734" y="5871881"/>
              <a:ext cx="203144" cy="20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6" name="Picture 5"/>
            <p:cNvPicPr>
              <a:picLocks noChangeAspect="1"/>
            </p:cNvPicPr>
            <p:nvPr/>
          </p:nvPicPr>
          <p:blipFill>
            <a:blip r:embed="rId11">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731618" y="5287297"/>
              <a:ext cx="225704" cy="35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 name="Picture 11"/>
            <p:cNvPicPr>
              <a:picLocks noChangeAspect="1"/>
            </p:cNvPicPr>
            <p:nvPr/>
          </p:nvPicPr>
          <p:blipFill>
            <a:blip r:embed="rId12">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149710" y="5482561"/>
              <a:ext cx="273612" cy="27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 name="Picture 15"/>
            <p:cNvPicPr>
              <a:picLocks noChangeAspect="1"/>
            </p:cNvPicPr>
            <p:nvPr/>
          </p:nvPicPr>
          <p:blipFill>
            <a:blip r:embed="rId13">
              <a:duotone>
                <a:prstClr val="black"/>
                <a:srgbClr val="505050">
                  <a:tint val="45000"/>
                  <a:satMod val="400000"/>
                </a:srgbClr>
              </a:duotone>
              <a:lum bright="-20000"/>
              <a:extLst>
                <a:ext uri="{28A0092B-C50C-407E-A947-70E740481C1C}">
                  <a14:useLocalDpi xmlns:a14="http://schemas.microsoft.com/office/drawing/2010/main"/>
                </a:ext>
              </a:extLst>
            </a:blip>
            <a:srcRect/>
            <a:stretch>
              <a:fillRect/>
            </a:stretch>
          </p:blipFill>
          <p:spPr bwMode="auto">
            <a:xfrm>
              <a:off x="2011519" y="5742738"/>
              <a:ext cx="280568" cy="27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 name="Picture 16"/>
            <p:cNvPicPr>
              <a:picLocks noChangeAspect="1"/>
            </p:cNvPicPr>
            <p:nvPr/>
          </p:nvPicPr>
          <p:blipFill>
            <a:blip r:embed="rId14">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2014307" y="5204907"/>
              <a:ext cx="234262" cy="180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30"/>
            <p:cNvSpPr>
              <a:spLocks noEditPoints="1"/>
            </p:cNvSpPr>
            <p:nvPr/>
          </p:nvSpPr>
          <p:spPr bwMode="auto">
            <a:xfrm>
              <a:off x="494932" y="5863587"/>
              <a:ext cx="172624" cy="190873"/>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41" name="Freeform 30"/>
            <p:cNvSpPr>
              <a:spLocks noEditPoints="1"/>
            </p:cNvSpPr>
            <p:nvPr/>
          </p:nvSpPr>
          <p:spPr bwMode="auto">
            <a:xfrm>
              <a:off x="1173155" y="5819914"/>
              <a:ext cx="207032" cy="22891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grpSp>
      <p:grpSp>
        <p:nvGrpSpPr>
          <p:cNvPr id="451" name="Group 450"/>
          <p:cNvGrpSpPr/>
          <p:nvPr/>
        </p:nvGrpSpPr>
        <p:grpSpPr>
          <a:xfrm>
            <a:off x="9900419" y="2084377"/>
            <a:ext cx="2022279" cy="3574791"/>
            <a:chOff x="10098942" y="2125676"/>
            <a:chExt cx="2062830" cy="3646473"/>
          </a:xfrm>
        </p:grpSpPr>
        <p:sp>
          <p:nvSpPr>
            <p:cNvPr id="452" name="Rectangle 451"/>
            <p:cNvSpPr/>
            <p:nvPr/>
          </p:nvSpPr>
          <p:spPr bwMode="auto">
            <a:xfrm>
              <a:off x="10105246" y="2125676"/>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BI tools</a:t>
              </a:r>
            </a:p>
          </p:txBody>
        </p:sp>
        <p:sp>
          <p:nvSpPr>
            <p:cNvPr id="453" name="Rectangle 452"/>
            <p:cNvSpPr/>
            <p:nvPr/>
          </p:nvSpPr>
          <p:spPr bwMode="auto">
            <a:xfrm>
              <a:off x="10105246" y="3103908"/>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Data marts</a:t>
              </a:r>
            </a:p>
          </p:txBody>
        </p:sp>
        <p:sp>
          <p:nvSpPr>
            <p:cNvPr id="455" name="Rectangle 454"/>
            <p:cNvSpPr/>
            <p:nvPr/>
          </p:nvSpPr>
          <p:spPr bwMode="auto">
            <a:xfrm>
              <a:off x="10105246" y="5103846"/>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Apps</a:t>
              </a:r>
            </a:p>
          </p:txBody>
        </p:sp>
        <p:sp>
          <p:nvSpPr>
            <p:cNvPr id="456" name="Rectangle 455"/>
            <p:cNvSpPr/>
            <p:nvPr/>
          </p:nvSpPr>
          <p:spPr bwMode="auto">
            <a:xfrm>
              <a:off x="10098942" y="4160698"/>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Dashboards</a:t>
              </a:r>
            </a:p>
          </p:txBody>
        </p:sp>
        <p:sp>
          <p:nvSpPr>
            <p:cNvPr id="457" name="Freeform 456"/>
            <p:cNvSpPr/>
            <p:nvPr>
              <p:custDataLst>
                <p:tags r:id="rId2"/>
              </p:custDataLst>
            </p:nvPr>
          </p:nvSpPr>
          <p:spPr>
            <a:xfrm>
              <a:off x="10240118" y="2332261"/>
              <a:ext cx="283690" cy="25513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00BCF2"/>
            </a:solidFill>
            <a:ln w="19050" cap="flat" cmpd="sng" algn="ctr">
              <a:noFill/>
              <a:prstDash val="solid"/>
            </a:ln>
            <a:effectLst/>
          </p:spPr>
          <p:txBody>
            <a:bodyPr lIns="717140" rtlCol="0" anchor="ctr"/>
            <a:lstStyle/>
            <a:p>
              <a:pPr defTabSz="913505" fontAlgn="base">
                <a:spcBef>
                  <a:spcPct val="0"/>
                </a:spcBef>
                <a:spcAft>
                  <a:spcPct val="0"/>
                </a:spcAft>
                <a:defRPr/>
              </a:pPr>
              <a:endParaRPr lang="en-US" sz="1372" kern="0">
                <a:solidFill>
                  <a:sysClr val="window" lastClr="FFFFFF"/>
                </a:solidFill>
                <a:latin typeface="Arial"/>
                <a:ea typeface="MS PGothic" charset="0"/>
              </a:endParaRPr>
            </a:p>
          </p:txBody>
        </p:sp>
        <p:sp>
          <p:nvSpPr>
            <p:cNvPr id="458" name="Freeform 30"/>
            <p:cNvSpPr>
              <a:spLocks noEditPoints="1"/>
            </p:cNvSpPr>
            <p:nvPr/>
          </p:nvSpPr>
          <p:spPr bwMode="auto">
            <a:xfrm>
              <a:off x="10181066" y="3336724"/>
              <a:ext cx="264015" cy="329990"/>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BCF2"/>
            </a:solidFill>
            <a:ln>
              <a:noFill/>
            </a:ln>
            <a:extLst/>
          </p:spPr>
          <p:txBody>
            <a:bodyPr vert="horz" wrap="square" lIns="717140"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pic>
          <p:nvPicPr>
            <p:cNvPr id="460" name="Picture 5" descr="\\MAGNUM\Projects\Microsoft\Cloud Power FY12\Design\ICONS_PNG\PaaS.png"/>
            <p:cNvPicPr>
              <a:picLocks noChangeAspect="1" noChangeArrowheads="1"/>
            </p:cNvPicPr>
            <p:nvPr/>
          </p:nvPicPr>
          <p:blipFill rotWithShape="1">
            <a:blip r:embed="rId15" cstate="print"/>
            <a:srcRect t="7287" b="7388"/>
            <a:stretch/>
          </p:blipFill>
          <p:spPr bwMode="auto">
            <a:xfrm>
              <a:off x="10150801" y="5227833"/>
              <a:ext cx="492625" cy="420329"/>
            </a:xfrm>
            <a:prstGeom prst="rect">
              <a:avLst/>
            </a:prstGeom>
            <a:noFill/>
          </p:spPr>
        </p:pic>
        <p:pic>
          <p:nvPicPr>
            <p:cNvPr id="461" name="Picture 3" descr="\\MAGNUM\Projects\Microsoft\Cloud Power FY12\Design\Icons\PNGs\Scalable_Elastic_4.png"/>
            <p:cNvPicPr>
              <a:picLocks noChangeAspect="1" noChangeArrowheads="1"/>
            </p:cNvPicPr>
            <p:nvPr/>
          </p:nvPicPr>
          <p:blipFill rotWithShape="1">
            <a:blip r:embed="rId16" cstate="print"/>
            <a:srcRect l="8040" t="8043" r="7540" b="10449"/>
            <a:stretch/>
          </p:blipFill>
          <p:spPr bwMode="auto">
            <a:xfrm>
              <a:off x="10185228" y="4288372"/>
              <a:ext cx="427704" cy="412954"/>
            </a:xfrm>
            <a:prstGeom prst="rect">
              <a:avLst/>
            </a:prstGeom>
            <a:noFill/>
          </p:spPr>
        </p:pic>
      </p:grpSp>
      <p:grpSp>
        <p:nvGrpSpPr>
          <p:cNvPr id="462" name="Group 461"/>
          <p:cNvGrpSpPr/>
          <p:nvPr/>
        </p:nvGrpSpPr>
        <p:grpSpPr>
          <a:xfrm>
            <a:off x="4228704" y="1432203"/>
            <a:ext cx="1190434" cy="1483152"/>
            <a:chOff x="4113997" y="1460425"/>
            <a:chExt cx="1214305" cy="1512892"/>
          </a:xfrm>
        </p:grpSpPr>
        <p:sp>
          <p:nvSpPr>
            <p:cNvPr id="463" name="Rectangle 462"/>
            <p:cNvSpPr/>
            <p:nvPr/>
          </p:nvSpPr>
          <p:spPr bwMode="auto">
            <a:xfrm>
              <a:off x="4113997" y="1460425"/>
              <a:ext cx="111577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TRANSFORM</a:t>
              </a:r>
            </a:p>
          </p:txBody>
        </p:sp>
        <p:grpSp>
          <p:nvGrpSpPr>
            <p:cNvPr id="464" name="Group 463"/>
            <p:cNvGrpSpPr/>
            <p:nvPr/>
          </p:nvGrpSpPr>
          <p:grpSpPr>
            <a:xfrm>
              <a:off x="4113997" y="1840524"/>
              <a:ext cx="1214305" cy="1132793"/>
              <a:chOff x="4113997" y="1981200"/>
              <a:chExt cx="1214305" cy="1132793"/>
            </a:xfrm>
          </p:grpSpPr>
          <p:sp>
            <p:nvSpPr>
              <p:cNvPr id="465" name="Rectangle 464"/>
              <p:cNvSpPr/>
              <p:nvPr/>
            </p:nvSpPr>
            <p:spPr bwMode="auto">
              <a:xfrm>
                <a:off x="4113997" y="2519281"/>
                <a:ext cx="1189535" cy="38106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gradFill>
                    <a:gsLst>
                      <a:gs pos="7080">
                        <a:srgbClr val="FFFFFF"/>
                      </a:gs>
                      <a:gs pos="59000">
                        <a:srgbClr val="FFFFFF"/>
                      </a:gs>
                    </a:gsLst>
                    <a:lin ang="5400000" scaled="0"/>
                  </a:gradFill>
                  <a:latin typeface="Segoe UI Light"/>
                  <a:ea typeface="Segoe UI" pitchFamily="34" charset="0"/>
                  <a:cs typeface="Segoe UI" pitchFamily="34" charset="0"/>
                </a:endParaRPr>
              </a:p>
            </p:txBody>
          </p:sp>
          <p:sp>
            <p:nvSpPr>
              <p:cNvPr id="466" name="Rectangle 465"/>
              <p:cNvSpPr/>
              <p:nvPr/>
            </p:nvSpPr>
            <p:spPr bwMode="auto">
              <a:xfrm>
                <a:off x="4454769" y="2533976"/>
                <a:ext cx="873533" cy="3739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ETL tool</a:t>
                </a:r>
              </a:p>
            </p:txBody>
          </p:sp>
          <p:sp>
            <p:nvSpPr>
              <p:cNvPr id="467" name="Freeform 9"/>
              <p:cNvSpPr>
                <a:spLocks noEditPoints="1"/>
              </p:cNvSpPr>
              <p:nvPr/>
            </p:nvSpPr>
            <p:spPr bwMode="auto">
              <a:xfrm>
                <a:off x="4203566" y="2595552"/>
                <a:ext cx="231100" cy="228522"/>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68" name="U-Turn Arrow 467"/>
              <p:cNvSpPr/>
              <p:nvPr/>
            </p:nvSpPr>
            <p:spPr>
              <a:xfrm>
                <a:off x="4128453" y="1981200"/>
                <a:ext cx="852996" cy="542190"/>
              </a:xfrm>
              <a:prstGeom prst="uturnArrow">
                <a:avLst>
                  <a:gd name="adj1" fmla="val 14927"/>
                  <a:gd name="adj2" fmla="val 25000"/>
                  <a:gd name="adj3" fmla="val 25944"/>
                  <a:gd name="adj4" fmla="val 69300"/>
                  <a:gd name="adj5" fmla="val 100000"/>
                </a:avLst>
              </a:prstGeom>
              <a:solidFill>
                <a:srgbClr val="505050">
                  <a:lumMod val="60000"/>
                  <a:lumOff val="40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469" name="Rectangle 468"/>
              <p:cNvSpPr/>
              <p:nvPr/>
            </p:nvSpPr>
            <p:spPr bwMode="auto">
              <a:xfrm>
                <a:off x="4113997" y="2889353"/>
                <a:ext cx="1189535" cy="224640"/>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78" kern="0" dirty="0">
                    <a:gradFill>
                      <a:gsLst>
                        <a:gs pos="7080">
                          <a:srgbClr val="FFFFFF"/>
                        </a:gs>
                        <a:gs pos="59000">
                          <a:srgbClr val="FFFFFF"/>
                        </a:gs>
                      </a:gsLst>
                      <a:lin ang="5400000" scaled="0"/>
                    </a:gradFill>
                    <a:latin typeface="Segoe UI"/>
                    <a:ea typeface="Segoe UI" pitchFamily="34" charset="0"/>
                    <a:cs typeface="Segoe UI" pitchFamily="34" charset="0"/>
                  </a:rPr>
                  <a:t>(SSIS, etc.)</a:t>
                </a:r>
              </a:p>
            </p:txBody>
          </p:sp>
        </p:grpSp>
      </p:grpSp>
      <p:sp>
        <p:nvSpPr>
          <p:cNvPr id="470" name="Rectangle 469"/>
          <p:cNvSpPr/>
          <p:nvPr/>
        </p:nvSpPr>
        <p:spPr bwMode="auto">
          <a:xfrm>
            <a:off x="464818" y="4085495"/>
            <a:ext cx="51722" cy="21568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372" kern="0" dirty="0">
              <a:gradFill>
                <a:gsLst>
                  <a:gs pos="7080">
                    <a:srgbClr val="505050"/>
                  </a:gs>
                  <a:gs pos="41000">
                    <a:srgbClr val="505050"/>
                  </a:gs>
                </a:gsLst>
                <a:lin ang="5400000" scaled="0"/>
              </a:gradFill>
              <a:latin typeface="Segoe UI"/>
              <a:ea typeface="Segoe UI" pitchFamily="34" charset="0"/>
              <a:cs typeface="Segoe UI" pitchFamily="34" charset="0"/>
            </a:endParaRPr>
          </a:p>
        </p:txBody>
      </p:sp>
      <p:grpSp>
        <p:nvGrpSpPr>
          <p:cNvPr id="471" name="Group 470"/>
          <p:cNvGrpSpPr/>
          <p:nvPr/>
        </p:nvGrpSpPr>
        <p:grpSpPr>
          <a:xfrm>
            <a:off x="2559304" y="1432203"/>
            <a:ext cx="1527338" cy="1299560"/>
            <a:chOff x="2411123" y="1460425"/>
            <a:chExt cx="1557964" cy="1325619"/>
          </a:xfrm>
        </p:grpSpPr>
        <p:sp>
          <p:nvSpPr>
            <p:cNvPr id="472" name="Rectangle 471"/>
            <p:cNvSpPr/>
            <p:nvPr/>
          </p:nvSpPr>
          <p:spPr bwMode="auto">
            <a:xfrm>
              <a:off x="2411123" y="1460425"/>
              <a:ext cx="760095"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EXTRACT</a:t>
              </a:r>
            </a:p>
          </p:txBody>
        </p:sp>
        <p:sp>
          <p:nvSpPr>
            <p:cNvPr id="473" name="Right Arrow 472"/>
            <p:cNvSpPr/>
            <p:nvPr/>
          </p:nvSpPr>
          <p:spPr bwMode="auto">
            <a:xfrm>
              <a:off x="2411123" y="2625857"/>
              <a:ext cx="1554480" cy="160187"/>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474" name="Group 473"/>
            <p:cNvGrpSpPr/>
            <p:nvPr/>
          </p:nvGrpSpPr>
          <p:grpSpPr>
            <a:xfrm>
              <a:off x="2411123" y="1999633"/>
              <a:ext cx="1557964" cy="248341"/>
              <a:chOff x="2539806" y="2116863"/>
              <a:chExt cx="1557964" cy="248341"/>
            </a:xfrm>
          </p:grpSpPr>
          <p:sp>
            <p:nvSpPr>
              <p:cNvPr id="475" name="Freeform 30"/>
              <p:cNvSpPr>
                <a:spLocks noEditPoints="1"/>
              </p:cNvSpPr>
              <p:nvPr/>
            </p:nvSpPr>
            <p:spPr bwMode="auto">
              <a:xfrm>
                <a:off x="2539806" y="2116863"/>
                <a:ext cx="224599" cy="24834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algn="ctr" defTabSz="896175" fontAlgn="base">
                  <a:spcBef>
                    <a:spcPct val="0"/>
                  </a:spcBef>
                  <a:spcAft>
                    <a:spcPct val="0"/>
                  </a:spcAft>
                  <a:defRPr/>
                </a:pPr>
                <a:endParaRPr lang="en-US" sz="1667" kern="0">
                  <a:solidFill>
                    <a:srgbClr val="000000"/>
                  </a:solidFill>
                  <a:ea typeface="MS PGothic" charset="0"/>
                </a:endParaRPr>
              </a:p>
            </p:txBody>
          </p:sp>
          <p:sp>
            <p:nvSpPr>
              <p:cNvPr id="476" name="TextBox 475"/>
              <p:cNvSpPr txBox="1"/>
              <p:nvPr/>
            </p:nvSpPr>
            <p:spPr>
              <a:xfrm>
                <a:off x="2841706" y="2154081"/>
                <a:ext cx="125606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72">
                  <a:lnSpc>
                    <a:spcPct val="90000"/>
                  </a:lnSpc>
                  <a:defRPr sz="1400">
                    <a:gradFill>
                      <a:gsLst>
                        <a:gs pos="82301">
                          <a:schemeClr val="tx2"/>
                        </a:gs>
                        <a:gs pos="41000">
                          <a:schemeClr val="tx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102" fontAlgn="base">
                  <a:spcBef>
                    <a:spcPct val="0"/>
                  </a:spcBef>
                  <a:spcAft>
                    <a:spcPct val="0"/>
                  </a:spcAft>
                  <a:defRPr/>
                </a:pPr>
                <a:r>
                  <a:rPr lang="en-US" sz="1372" kern="0" dirty="0">
                    <a:gradFill>
                      <a:gsLst>
                        <a:gs pos="82301">
                          <a:srgbClr val="0072C6"/>
                        </a:gs>
                        <a:gs pos="41000">
                          <a:srgbClr val="0072C6"/>
                        </a:gs>
                      </a:gsLst>
                      <a:lin ang="5400000" scaled="0"/>
                    </a:gradFill>
                  </a:rPr>
                  <a:t>Original data</a:t>
                </a:r>
              </a:p>
            </p:txBody>
          </p:sp>
        </p:grpSp>
      </p:grpSp>
      <p:grpSp>
        <p:nvGrpSpPr>
          <p:cNvPr id="477" name="Group 476"/>
          <p:cNvGrpSpPr/>
          <p:nvPr/>
        </p:nvGrpSpPr>
        <p:grpSpPr>
          <a:xfrm>
            <a:off x="5522823" y="1957409"/>
            <a:ext cx="2117215" cy="774354"/>
            <a:chOff x="5434066" y="1996162"/>
            <a:chExt cx="2159670" cy="789881"/>
          </a:xfrm>
        </p:grpSpPr>
        <p:sp>
          <p:nvSpPr>
            <p:cNvPr id="478" name="Right Arrow 477"/>
            <p:cNvSpPr/>
            <p:nvPr/>
          </p:nvSpPr>
          <p:spPr bwMode="auto">
            <a:xfrm>
              <a:off x="5458130" y="2625856"/>
              <a:ext cx="1700784" cy="160187"/>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479" name="Group 478"/>
            <p:cNvGrpSpPr/>
            <p:nvPr/>
          </p:nvGrpSpPr>
          <p:grpSpPr>
            <a:xfrm>
              <a:off x="5434066" y="1996162"/>
              <a:ext cx="2159670" cy="248341"/>
              <a:chOff x="5434066" y="2113392"/>
              <a:chExt cx="2159670" cy="248341"/>
            </a:xfrm>
          </p:grpSpPr>
          <p:sp>
            <p:nvSpPr>
              <p:cNvPr id="480" name="TextBox 479"/>
              <p:cNvSpPr txBox="1"/>
              <p:nvPr/>
            </p:nvSpPr>
            <p:spPr>
              <a:xfrm>
                <a:off x="5747068" y="2154081"/>
                <a:ext cx="1846668"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72">
                  <a:lnSpc>
                    <a:spcPct val="90000"/>
                  </a:lnSpc>
                  <a:defRPr sz="1400">
                    <a:gradFill>
                      <a:gsLst>
                        <a:gs pos="82301">
                          <a:schemeClr val="tx2"/>
                        </a:gs>
                        <a:gs pos="41000">
                          <a:schemeClr val="tx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102" fontAlgn="base">
                  <a:spcBef>
                    <a:spcPct val="0"/>
                  </a:spcBef>
                  <a:spcAft>
                    <a:spcPct val="0"/>
                  </a:spcAft>
                  <a:defRPr/>
                </a:pPr>
                <a:r>
                  <a:rPr lang="en-US" sz="1372" kern="0" dirty="0">
                    <a:gradFill>
                      <a:gsLst>
                        <a:gs pos="82301">
                          <a:srgbClr val="0072C6"/>
                        </a:gs>
                        <a:gs pos="41000">
                          <a:srgbClr val="0072C6"/>
                        </a:gs>
                      </a:gsLst>
                      <a:lin ang="5400000" scaled="0"/>
                    </a:gradFill>
                  </a:rPr>
                  <a:t>Transformed data</a:t>
                </a:r>
              </a:p>
            </p:txBody>
          </p:sp>
          <p:sp>
            <p:nvSpPr>
              <p:cNvPr id="481" name="Freeform 30"/>
              <p:cNvSpPr>
                <a:spLocks noEditPoints="1"/>
              </p:cNvSpPr>
              <p:nvPr/>
            </p:nvSpPr>
            <p:spPr bwMode="auto">
              <a:xfrm>
                <a:off x="5434066" y="2113392"/>
                <a:ext cx="224599" cy="24834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algn="ctr" defTabSz="896175" fontAlgn="base">
                  <a:spcBef>
                    <a:spcPct val="0"/>
                  </a:spcBef>
                  <a:spcAft>
                    <a:spcPct val="0"/>
                  </a:spcAft>
                  <a:defRPr/>
                </a:pPr>
                <a:endParaRPr lang="en-US" sz="1667" kern="0">
                  <a:solidFill>
                    <a:srgbClr val="000000"/>
                  </a:solidFill>
                  <a:ea typeface="MS PGothic" charset="0"/>
                </a:endParaRPr>
              </a:p>
            </p:txBody>
          </p:sp>
        </p:grpSp>
      </p:grpSp>
      <p:grpSp>
        <p:nvGrpSpPr>
          <p:cNvPr id="482" name="Group 481"/>
          <p:cNvGrpSpPr/>
          <p:nvPr/>
        </p:nvGrpSpPr>
        <p:grpSpPr>
          <a:xfrm>
            <a:off x="2559304" y="4085495"/>
            <a:ext cx="2868559" cy="1674184"/>
            <a:chOff x="2411123" y="4166921"/>
            <a:chExt cx="2926080" cy="1707755"/>
          </a:xfrm>
        </p:grpSpPr>
        <p:sp>
          <p:nvSpPr>
            <p:cNvPr id="483" name="Right Arrow 482"/>
            <p:cNvSpPr/>
            <p:nvPr/>
          </p:nvSpPr>
          <p:spPr bwMode="auto">
            <a:xfrm>
              <a:off x="2411123" y="5211161"/>
              <a:ext cx="365760" cy="164620"/>
            </a:xfrm>
            <a:prstGeom prst="rightArrow">
              <a:avLst>
                <a:gd name="adj1" fmla="val 41321"/>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4" name="Right Arrow 483"/>
            <p:cNvSpPr/>
            <p:nvPr/>
          </p:nvSpPr>
          <p:spPr bwMode="auto">
            <a:xfrm>
              <a:off x="2411123" y="5710056"/>
              <a:ext cx="365760" cy="164620"/>
            </a:xfrm>
            <a:prstGeom prst="rightArrow">
              <a:avLst>
                <a:gd name="adj1" fmla="val 41321"/>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5" name="Right Arrow 484"/>
            <p:cNvSpPr/>
            <p:nvPr/>
          </p:nvSpPr>
          <p:spPr bwMode="auto">
            <a:xfrm rot="5400000">
              <a:off x="2472083" y="5461256"/>
              <a:ext cx="548640" cy="164620"/>
            </a:xfrm>
            <a:prstGeom prst="rightArrow">
              <a:avLst>
                <a:gd name="adj1" fmla="val 41321"/>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6" name="Right Arrow 485"/>
            <p:cNvSpPr/>
            <p:nvPr/>
          </p:nvSpPr>
          <p:spPr bwMode="auto">
            <a:xfrm>
              <a:off x="2411123" y="5498857"/>
              <a:ext cx="2926080" cy="164620"/>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7" name="Rectangle 486"/>
            <p:cNvSpPr/>
            <p:nvPr/>
          </p:nvSpPr>
          <p:spPr bwMode="auto">
            <a:xfrm>
              <a:off x="2411123" y="4166921"/>
              <a:ext cx="1105762"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INGEST</a:t>
              </a:r>
            </a:p>
          </p:txBody>
        </p:sp>
        <p:grpSp>
          <p:nvGrpSpPr>
            <p:cNvPr id="488" name="Group 487"/>
            <p:cNvGrpSpPr/>
            <p:nvPr/>
          </p:nvGrpSpPr>
          <p:grpSpPr>
            <a:xfrm>
              <a:off x="2411123" y="4653330"/>
              <a:ext cx="1557964" cy="248341"/>
              <a:chOff x="2539806" y="2116863"/>
              <a:chExt cx="1557964" cy="248341"/>
            </a:xfrm>
          </p:grpSpPr>
          <p:sp>
            <p:nvSpPr>
              <p:cNvPr id="489" name="Freeform 30"/>
              <p:cNvSpPr>
                <a:spLocks noEditPoints="1"/>
              </p:cNvSpPr>
              <p:nvPr/>
            </p:nvSpPr>
            <p:spPr bwMode="auto">
              <a:xfrm>
                <a:off x="2539806" y="2116863"/>
                <a:ext cx="224599" cy="24834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algn="ctr" defTabSz="896175" fontAlgn="base">
                  <a:spcBef>
                    <a:spcPct val="0"/>
                  </a:spcBef>
                  <a:spcAft>
                    <a:spcPct val="0"/>
                  </a:spcAft>
                  <a:defRPr/>
                </a:pPr>
                <a:endParaRPr lang="en-US" sz="1667" kern="0">
                  <a:solidFill>
                    <a:srgbClr val="000000"/>
                  </a:solidFill>
                  <a:ea typeface="MS PGothic" charset="0"/>
                </a:endParaRPr>
              </a:p>
            </p:txBody>
          </p:sp>
          <p:sp>
            <p:nvSpPr>
              <p:cNvPr id="490" name="TextBox 489"/>
              <p:cNvSpPr txBox="1"/>
              <p:nvPr/>
            </p:nvSpPr>
            <p:spPr>
              <a:xfrm>
                <a:off x="2841706" y="2154081"/>
                <a:ext cx="125606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72">
                  <a:lnSpc>
                    <a:spcPct val="90000"/>
                  </a:lnSpc>
                  <a:defRPr sz="1400">
                    <a:gradFill>
                      <a:gsLst>
                        <a:gs pos="82301">
                          <a:schemeClr val="tx2"/>
                        </a:gs>
                        <a:gs pos="41000">
                          <a:schemeClr val="tx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102" fontAlgn="base">
                  <a:spcBef>
                    <a:spcPct val="0"/>
                  </a:spcBef>
                  <a:spcAft>
                    <a:spcPct val="0"/>
                  </a:spcAft>
                  <a:defRPr/>
                </a:pPr>
                <a:r>
                  <a:rPr lang="en-US" sz="1372" kern="0" dirty="0">
                    <a:gradFill>
                      <a:gsLst>
                        <a:gs pos="82301">
                          <a:srgbClr val="0072C6"/>
                        </a:gs>
                        <a:gs pos="41000">
                          <a:srgbClr val="0072C6"/>
                        </a:gs>
                      </a:gsLst>
                      <a:lin ang="5400000" scaled="0"/>
                    </a:gradFill>
                  </a:rPr>
                  <a:t>Original data</a:t>
                </a:r>
              </a:p>
            </p:txBody>
          </p:sp>
        </p:grpSp>
      </p:grpSp>
      <p:sp>
        <p:nvSpPr>
          <p:cNvPr id="491" name="Rectangle 490"/>
          <p:cNvSpPr/>
          <p:nvPr/>
        </p:nvSpPr>
        <p:spPr bwMode="auto">
          <a:xfrm>
            <a:off x="464818" y="1432203"/>
            <a:ext cx="51722" cy="21568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372" kern="0" dirty="0">
              <a:gradFill>
                <a:gsLst>
                  <a:gs pos="7080">
                    <a:srgbClr val="505050"/>
                  </a:gs>
                  <a:gs pos="41000">
                    <a:srgbClr val="505050"/>
                  </a:gs>
                </a:gsLst>
                <a:lin ang="5400000" scaled="0"/>
              </a:gradFill>
              <a:latin typeface="Segoe UI"/>
              <a:ea typeface="Segoe UI" pitchFamily="34" charset="0"/>
              <a:cs typeface="Segoe UI" pitchFamily="34" charset="0"/>
            </a:endParaRPr>
          </a:p>
        </p:txBody>
      </p:sp>
      <p:grpSp>
        <p:nvGrpSpPr>
          <p:cNvPr id="492" name="Group 491"/>
          <p:cNvGrpSpPr/>
          <p:nvPr/>
        </p:nvGrpSpPr>
        <p:grpSpPr>
          <a:xfrm>
            <a:off x="6556219" y="1432203"/>
            <a:ext cx="3215083" cy="1793652"/>
            <a:chOff x="6488184" y="1460425"/>
            <a:chExt cx="3279552" cy="1829618"/>
          </a:xfrm>
        </p:grpSpPr>
        <p:sp>
          <p:nvSpPr>
            <p:cNvPr id="493" name="Rectangle 492"/>
            <p:cNvSpPr/>
            <p:nvPr/>
          </p:nvSpPr>
          <p:spPr bwMode="auto">
            <a:xfrm>
              <a:off x="6488184" y="1460425"/>
              <a:ext cx="675971"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LOAD</a:t>
              </a:r>
            </a:p>
          </p:txBody>
        </p:sp>
        <p:grpSp>
          <p:nvGrpSpPr>
            <p:cNvPr id="494" name="Group 493"/>
            <p:cNvGrpSpPr/>
            <p:nvPr/>
          </p:nvGrpSpPr>
          <p:grpSpPr>
            <a:xfrm>
              <a:off x="7334270" y="1729408"/>
              <a:ext cx="2433466" cy="1560635"/>
              <a:chOff x="7334270" y="1729408"/>
              <a:chExt cx="2433466" cy="1560635"/>
            </a:xfrm>
          </p:grpSpPr>
          <p:sp>
            <p:nvSpPr>
              <p:cNvPr id="495" name="Rectangle 494"/>
              <p:cNvSpPr/>
              <p:nvPr/>
            </p:nvSpPr>
            <p:spPr bwMode="auto">
              <a:xfrm>
                <a:off x="7334271" y="3054007"/>
                <a:ext cx="1821156" cy="236036"/>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078" kern="0" dirty="0">
                    <a:gradFill>
                      <a:gsLst>
                        <a:gs pos="7080">
                          <a:srgbClr val="FFFFFF"/>
                        </a:gs>
                        <a:gs pos="59000">
                          <a:srgbClr val="FFFFFF"/>
                        </a:gs>
                      </a:gsLst>
                      <a:lin ang="5400000" scaled="0"/>
                    </a:gradFill>
                    <a:latin typeface="Segoe UI"/>
                    <a:ea typeface="Segoe UI" pitchFamily="34" charset="0"/>
                    <a:cs typeface="Segoe UI" pitchFamily="34" charset="0"/>
                  </a:rPr>
                  <a:t>(SQL Sever, Teradata, etc.)</a:t>
                </a:r>
              </a:p>
            </p:txBody>
          </p:sp>
          <p:sp>
            <p:nvSpPr>
              <p:cNvPr id="496" name="Rectangle 495"/>
              <p:cNvSpPr/>
              <p:nvPr/>
            </p:nvSpPr>
            <p:spPr>
              <a:xfrm>
                <a:off x="8077545" y="2400557"/>
                <a:ext cx="693892" cy="65345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EDW</a:t>
                </a:r>
              </a:p>
            </p:txBody>
          </p:sp>
          <p:grpSp>
            <p:nvGrpSpPr>
              <p:cNvPr id="497" name="Group 496"/>
              <p:cNvGrpSpPr/>
              <p:nvPr/>
            </p:nvGrpSpPr>
            <p:grpSpPr>
              <a:xfrm>
                <a:off x="7334270" y="1729409"/>
                <a:ext cx="705510" cy="1290409"/>
                <a:chOff x="4173396" y="3927686"/>
                <a:chExt cx="863779" cy="1579890"/>
              </a:xfrm>
            </p:grpSpPr>
            <p:pic>
              <p:nvPicPr>
                <p:cNvPr id="508" name="Picture 507"/>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09" name="Picture 508"/>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10" name="Picture 509"/>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11" name="Picture 510"/>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3" y="3927686"/>
                  <a:ext cx="408770" cy="365086"/>
                </a:xfrm>
                <a:prstGeom prst="rect">
                  <a:avLst/>
                </a:prstGeom>
                <a:noFill/>
                <a:ln>
                  <a:noFill/>
                </a:ln>
              </p:spPr>
            </p:pic>
            <p:pic>
              <p:nvPicPr>
                <p:cNvPr id="512" name="Picture 511"/>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4337122"/>
                  <a:ext cx="408771" cy="365086"/>
                </a:xfrm>
                <a:prstGeom prst="rect">
                  <a:avLst/>
                </a:prstGeom>
                <a:noFill/>
                <a:ln>
                  <a:noFill/>
                </a:ln>
              </p:spPr>
            </p:pic>
            <p:pic>
              <p:nvPicPr>
                <p:cNvPr id="513" name="Picture 512"/>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4746557"/>
                  <a:ext cx="408771" cy="365086"/>
                </a:xfrm>
                <a:prstGeom prst="rect">
                  <a:avLst/>
                </a:prstGeom>
                <a:noFill/>
                <a:ln>
                  <a:noFill/>
                </a:ln>
              </p:spPr>
            </p:pic>
            <p:pic>
              <p:nvPicPr>
                <p:cNvPr id="514" name="Picture 513"/>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2490"/>
                  <a:ext cx="408772" cy="365086"/>
                </a:xfrm>
                <a:prstGeom prst="rect">
                  <a:avLst/>
                </a:prstGeom>
                <a:noFill/>
                <a:ln>
                  <a:noFill/>
                </a:ln>
              </p:spPr>
            </p:pic>
            <p:pic>
              <p:nvPicPr>
                <p:cNvPr id="515" name="Picture 514"/>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3396" y="5142490"/>
                  <a:ext cx="408770" cy="365086"/>
                </a:xfrm>
                <a:prstGeom prst="rect">
                  <a:avLst/>
                </a:prstGeom>
                <a:noFill/>
                <a:ln>
                  <a:noFill/>
                </a:ln>
              </p:spPr>
            </p:pic>
          </p:grpSp>
          <p:grpSp>
            <p:nvGrpSpPr>
              <p:cNvPr id="498" name="Group 497"/>
              <p:cNvGrpSpPr/>
              <p:nvPr/>
            </p:nvGrpSpPr>
            <p:grpSpPr>
              <a:xfrm>
                <a:off x="8082589" y="1729408"/>
                <a:ext cx="1072837" cy="1292032"/>
                <a:chOff x="3723664" y="3927686"/>
                <a:chExt cx="1313510" cy="1581878"/>
              </a:xfrm>
            </p:grpSpPr>
            <p:pic>
              <p:nvPicPr>
                <p:cNvPr id="500" name="Picture 499"/>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01" name="Picture 500"/>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02" name="Picture 501"/>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03" name="Picture 502"/>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175372" y="3927686"/>
                  <a:ext cx="408771" cy="365086"/>
                </a:xfrm>
                <a:prstGeom prst="rect">
                  <a:avLst/>
                </a:prstGeom>
                <a:noFill/>
                <a:ln>
                  <a:noFill/>
                </a:ln>
              </p:spPr>
            </p:pic>
            <p:pic>
              <p:nvPicPr>
                <p:cNvPr id="504" name="Picture 503"/>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175372" y="4337121"/>
                  <a:ext cx="408771" cy="365086"/>
                </a:xfrm>
                <a:prstGeom prst="rect">
                  <a:avLst/>
                </a:prstGeom>
                <a:noFill/>
                <a:ln>
                  <a:noFill/>
                </a:ln>
              </p:spPr>
            </p:pic>
            <p:pic>
              <p:nvPicPr>
                <p:cNvPr id="505" name="Picture 504"/>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4478"/>
                  <a:ext cx="408771" cy="365086"/>
                </a:xfrm>
                <a:prstGeom prst="rect">
                  <a:avLst/>
                </a:prstGeom>
                <a:noFill/>
                <a:ln>
                  <a:noFill/>
                </a:ln>
              </p:spPr>
            </p:pic>
            <p:pic>
              <p:nvPicPr>
                <p:cNvPr id="506" name="Picture 505"/>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3723664" y="3927686"/>
                  <a:ext cx="408771" cy="365086"/>
                </a:xfrm>
                <a:prstGeom prst="rect">
                  <a:avLst/>
                </a:prstGeom>
                <a:noFill/>
                <a:ln>
                  <a:noFill/>
                </a:ln>
              </p:spPr>
            </p:pic>
            <p:pic>
              <p:nvPicPr>
                <p:cNvPr id="507" name="Picture 506"/>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3723664" y="4337121"/>
                  <a:ext cx="408771" cy="365086"/>
                </a:xfrm>
                <a:prstGeom prst="rect">
                  <a:avLst/>
                </a:prstGeom>
                <a:noFill/>
                <a:ln>
                  <a:noFill/>
                </a:ln>
              </p:spPr>
            </p:pic>
          </p:grpSp>
          <p:sp>
            <p:nvSpPr>
              <p:cNvPr id="499" name="Right Arrow 498"/>
              <p:cNvSpPr/>
              <p:nvPr/>
            </p:nvSpPr>
            <p:spPr bwMode="auto">
              <a:xfrm>
                <a:off x="9416948" y="2308555"/>
                <a:ext cx="350788" cy="284288"/>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sp>
        <p:nvSpPr>
          <p:cNvPr id="516" name="Right Arrow 515"/>
          <p:cNvSpPr/>
          <p:nvPr/>
        </p:nvSpPr>
        <p:spPr bwMode="auto">
          <a:xfrm>
            <a:off x="9427409" y="5221830"/>
            <a:ext cx="343892" cy="278699"/>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517" name="Group 516"/>
          <p:cNvGrpSpPr/>
          <p:nvPr/>
        </p:nvGrpSpPr>
        <p:grpSpPr>
          <a:xfrm>
            <a:off x="5700020" y="4081671"/>
            <a:ext cx="3266480" cy="2485808"/>
            <a:chOff x="5614817" y="4163020"/>
            <a:chExt cx="3331980" cy="2535654"/>
          </a:xfrm>
        </p:grpSpPr>
        <p:grpSp>
          <p:nvGrpSpPr>
            <p:cNvPr id="518" name="Group 517"/>
            <p:cNvGrpSpPr/>
            <p:nvPr/>
          </p:nvGrpSpPr>
          <p:grpSpPr>
            <a:xfrm>
              <a:off x="6608760" y="4469519"/>
              <a:ext cx="1455755" cy="632607"/>
              <a:chOff x="3254845" y="3927686"/>
              <a:chExt cx="1782329" cy="774522"/>
            </a:xfrm>
          </p:grpSpPr>
          <p:pic>
            <p:nvPicPr>
              <p:cNvPr id="553" name="Picture 552"/>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54" name="Picture 553"/>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55" name="Picture 554"/>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709852" y="3930609"/>
                <a:ext cx="408771" cy="365086"/>
              </a:xfrm>
              <a:prstGeom prst="rect">
                <a:avLst/>
              </a:prstGeom>
              <a:noFill/>
              <a:ln>
                <a:noFill/>
              </a:ln>
            </p:spPr>
          </p:pic>
          <p:pic>
            <p:nvPicPr>
              <p:cNvPr id="556" name="Picture 555"/>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3927686"/>
                <a:ext cx="408771" cy="365086"/>
              </a:xfrm>
              <a:prstGeom prst="rect">
                <a:avLst/>
              </a:prstGeom>
              <a:noFill/>
              <a:ln>
                <a:noFill/>
              </a:ln>
            </p:spPr>
          </p:pic>
          <p:pic>
            <p:nvPicPr>
              <p:cNvPr id="557" name="Picture 556"/>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4337122"/>
                <a:ext cx="408771" cy="365086"/>
              </a:xfrm>
              <a:prstGeom prst="rect">
                <a:avLst/>
              </a:prstGeom>
              <a:noFill/>
              <a:ln>
                <a:noFill/>
              </a:ln>
            </p:spPr>
          </p:pic>
          <p:pic>
            <p:nvPicPr>
              <p:cNvPr id="558" name="Picture 557"/>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256821" y="3930609"/>
                <a:ext cx="408771" cy="365086"/>
              </a:xfrm>
              <a:prstGeom prst="rect">
                <a:avLst/>
              </a:prstGeom>
              <a:noFill/>
              <a:ln>
                <a:noFill/>
              </a:ln>
            </p:spPr>
          </p:pic>
          <p:pic>
            <p:nvPicPr>
              <p:cNvPr id="559" name="Picture 558"/>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709852" y="4326542"/>
                <a:ext cx="408772" cy="365086"/>
              </a:xfrm>
              <a:prstGeom prst="rect">
                <a:avLst/>
              </a:prstGeom>
              <a:noFill/>
              <a:ln>
                <a:noFill/>
              </a:ln>
            </p:spPr>
          </p:pic>
          <p:pic>
            <p:nvPicPr>
              <p:cNvPr id="560" name="Picture 559"/>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254845" y="4326542"/>
                <a:ext cx="408771" cy="365086"/>
              </a:xfrm>
              <a:prstGeom prst="rect">
                <a:avLst/>
              </a:prstGeom>
              <a:noFill/>
              <a:ln>
                <a:noFill/>
              </a:ln>
            </p:spPr>
          </p:pic>
        </p:grpSp>
        <p:sp>
          <p:nvSpPr>
            <p:cNvPr id="519" name="Rectangle 518"/>
            <p:cNvSpPr/>
            <p:nvPr/>
          </p:nvSpPr>
          <p:spPr>
            <a:xfrm>
              <a:off x="5772472" y="6136323"/>
              <a:ext cx="1245676" cy="143373"/>
            </a:xfrm>
            <a:prstGeom prst="rect">
              <a:avLst/>
            </a:prstGeom>
            <a:solidFill>
              <a:srgbClr val="DC3C00"/>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0" name="U-Turn Arrow 519"/>
            <p:cNvSpPr/>
            <p:nvPr/>
          </p:nvSpPr>
          <p:spPr>
            <a:xfrm rot="10800000" flipH="1">
              <a:off x="6495351" y="6324713"/>
              <a:ext cx="341188" cy="373961"/>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521" name="U-Turn Arrow 520"/>
            <p:cNvSpPr/>
            <p:nvPr/>
          </p:nvSpPr>
          <p:spPr>
            <a:xfrm rot="10800000" flipH="1">
              <a:off x="7080342" y="6324713"/>
              <a:ext cx="341188" cy="373961"/>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522" name="U-Turn Arrow 521"/>
            <p:cNvSpPr/>
            <p:nvPr/>
          </p:nvSpPr>
          <p:spPr>
            <a:xfrm rot="10800000" flipH="1">
              <a:off x="7665334" y="6324713"/>
              <a:ext cx="341188" cy="373961"/>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523" name="Rectangle 522"/>
            <p:cNvSpPr/>
            <p:nvPr/>
          </p:nvSpPr>
          <p:spPr>
            <a:xfrm>
              <a:off x="6608760" y="5136260"/>
              <a:ext cx="1450203" cy="651551"/>
            </a:xfrm>
            <a:prstGeom prst="rect">
              <a:avLst/>
            </a:prstGeom>
            <a:solidFill>
              <a:srgbClr val="D2D2D2"/>
            </a:solidFill>
            <a:ln w="12700" cap="flat" cmpd="sng" algn="ctr">
              <a:noFill/>
              <a:prstDash val="solid"/>
              <a:miter lim="800000"/>
            </a:ln>
            <a:effectLst/>
          </p:spPr>
          <p:txBody>
            <a:bodyPr lIns="179285" tIns="143428" rIns="179285" bIns="143428" rtlCol="0" anchor="ctr"/>
            <a:lstStyle/>
            <a:p>
              <a:pPr defTabSz="914102" fontAlgn="base">
                <a:lnSpc>
                  <a:spcPct val="90000"/>
                </a:lnSpc>
                <a:spcBef>
                  <a:spcPct val="0"/>
                </a:spcBef>
                <a:spcAft>
                  <a:spcPct val="0"/>
                </a:spcAft>
                <a:defRPr/>
              </a:pP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Scale-out, storage, </a:t>
              </a:r>
              <a:b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and compute</a:t>
              </a:r>
            </a:p>
          </p:txBody>
        </p:sp>
        <p:sp>
          <p:nvSpPr>
            <p:cNvPr id="524" name="Rectangle 523"/>
            <p:cNvSpPr/>
            <p:nvPr/>
          </p:nvSpPr>
          <p:spPr>
            <a:xfrm>
              <a:off x="5843304" y="5166024"/>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5" name="Flowchart: Multidocument 524"/>
            <p:cNvSpPr/>
            <p:nvPr/>
          </p:nvSpPr>
          <p:spPr>
            <a:xfrm>
              <a:off x="5772472" y="4778442"/>
              <a:ext cx="286902" cy="263314"/>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6" name="Flowchart: Multidocument 525"/>
            <p:cNvSpPr/>
            <p:nvPr/>
          </p:nvSpPr>
          <p:spPr>
            <a:xfrm>
              <a:off x="6118105" y="4796665"/>
              <a:ext cx="165316" cy="201000"/>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7" name="Flowchart: Multidocument 526"/>
            <p:cNvSpPr/>
            <p:nvPr/>
          </p:nvSpPr>
          <p:spPr>
            <a:xfrm>
              <a:off x="5840651" y="5439914"/>
              <a:ext cx="286902" cy="263314"/>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8" name="Oval 527"/>
            <p:cNvSpPr/>
            <p:nvPr/>
          </p:nvSpPr>
          <p:spPr>
            <a:xfrm>
              <a:off x="6074216" y="5063628"/>
              <a:ext cx="182005" cy="182880"/>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9" name="Oval 528"/>
            <p:cNvSpPr/>
            <p:nvPr/>
          </p:nvSpPr>
          <p:spPr>
            <a:xfrm>
              <a:off x="6190434" y="5600357"/>
              <a:ext cx="182005" cy="182880"/>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0" name="Rectangle 529"/>
            <p:cNvSpPr/>
            <p:nvPr/>
          </p:nvSpPr>
          <p:spPr>
            <a:xfrm>
              <a:off x="5879159" y="5769008"/>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1" name="Rectangle 530"/>
            <p:cNvSpPr/>
            <p:nvPr/>
          </p:nvSpPr>
          <p:spPr>
            <a:xfrm>
              <a:off x="5959054" y="4511387"/>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dirty="0">
                <a:solidFill>
                  <a:prstClr val="white"/>
                </a:solidFill>
                <a:latin typeface="Calibri" panose="020F0502020204030204"/>
                <a:ea typeface="MS PGothic" charset="0"/>
              </a:endParaRPr>
            </a:p>
          </p:txBody>
        </p:sp>
        <p:sp>
          <p:nvSpPr>
            <p:cNvPr id="532" name="Rectangle 531"/>
            <p:cNvSpPr/>
            <p:nvPr/>
          </p:nvSpPr>
          <p:spPr>
            <a:xfrm>
              <a:off x="6159246" y="5860447"/>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3" name="Flowchart: Multidocument 532"/>
            <p:cNvSpPr/>
            <p:nvPr/>
          </p:nvSpPr>
          <p:spPr>
            <a:xfrm>
              <a:off x="6253612" y="4462071"/>
              <a:ext cx="160809" cy="196889"/>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4" name="Flowchart: Multidocument 533"/>
            <p:cNvSpPr/>
            <p:nvPr/>
          </p:nvSpPr>
          <p:spPr>
            <a:xfrm>
              <a:off x="6295062" y="5016282"/>
              <a:ext cx="160809" cy="196889"/>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5" name="Oval 534"/>
            <p:cNvSpPr/>
            <p:nvPr/>
          </p:nvSpPr>
          <p:spPr>
            <a:xfrm>
              <a:off x="6334804" y="4712029"/>
              <a:ext cx="182005" cy="165364"/>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6" name="Oval 535"/>
            <p:cNvSpPr/>
            <p:nvPr/>
          </p:nvSpPr>
          <p:spPr>
            <a:xfrm>
              <a:off x="6261188" y="5306227"/>
              <a:ext cx="182005" cy="182880"/>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grpSp>
          <p:nvGrpSpPr>
            <p:cNvPr id="537" name="Group 536"/>
            <p:cNvGrpSpPr/>
            <p:nvPr/>
          </p:nvGrpSpPr>
          <p:grpSpPr>
            <a:xfrm>
              <a:off x="7018150" y="6065027"/>
              <a:ext cx="1928647" cy="285533"/>
              <a:chOff x="7054945" y="6112308"/>
              <a:chExt cx="1746054" cy="285533"/>
            </a:xfrm>
          </p:grpSpPr>
          <p:sp>
            <p:nvSpPr>
              <p:cNvPr id="551" name="Rectangle 550"/>
              <p:cNvSpPr/>
              <p:nvPr/>
            </p:nvSpPr>
            <p:spPr>
              <a:xfrm>
                <a:off x="7054945" y="6183605"/>
                <a:ext cx="861700" cy="143372"/>
              </a:xfrm>
              <a:prstGeom prst="rect">
                <a:avLst/>
              </a:prstGeom>
              <a:solidFill>
                <a:srgbClr val="FF8C00"/>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52" name="Right Arrow 551"/>
              <p:cNvSpPr/>
              <p:nvPr/>
            </p:nvSpPr>
            <p:spPr bwMode="auto">
              <a:xfrm>
                <a:off x="7898621" y="6112308"/>
                <a:ext cx="902378" cy="285533"/>
              </a:xfrm>
              <a:prstGeom prst="rightArrow">
                <a:avLst/>
              </a:prstGeom>
              <a:solidFill>
                <a:srgbClr val="008272"/>
              </a:solidFill>
              <a:ln w="12700" cap="rnd"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white"/>
                  </a:solidFill>
                  <a:latin typeface="Calibri" panose="020F0502020204030204"/>
                  <a:ea typeface="MS PGothic" charset="0"/>
                </a:endParaRPr>
              </a:p>
            </p:txBody>
          </p:sp>
        </p:grpSp>
        <p:sp>
          <p:nvSpPr>
            <p:cNvPr id="538" name="Rectangle 537"/>
            <p:cNvSpPr/>
            <p:nvPr/>
          </p:nvSpPr>
          <p:spPr bwMode="auto">
            <a:xfrm>
              <a:off x="6608760" y="5791755"/>
              <a:ext cx="2207387" cy="236036"/>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078" kern="0" dirty="0">
                  <a:gradFill>
                    <a:gsLst>
                      <a:gs pos="7080">
                        <a:srgbClr val="FFFFFF"/>
                      </a:gs>
                      <a:gs pos="59000">
                        <a:srgbClr val="FFFFFF"/>
                      </a:gs>
                    </a:gsLst>
                    <a:lin ang="5400000" scaled="0"/>
                  </a:gradFill>
                  <a:latin typeface="Segoe UI"/>
                  <a:ea typeface="Segoe UI" pitchFamily="34" charset="0"/>
                  <a:cs typeface="Segoe UI" pitchFamily="34" charset="0"/>
                </a:rPr>
                <a:t>(HDFS, Blob storage, etc.)</a:t>
              </a:r>
            </a:p>
          </p:txBody>
        </p:sp>
        <p:grpSp>
          <p:nvGrpSpPr>
            <p:cNvPr id="539" name="Group 538"/>
            <p:cNvGrpSpPr/>
            <p:nvPr/>
          </p:nvGrpSpPr>
          <p:grpSpPr>
            <a:xfrm>
              <a:off x="8482275" y="4469521"/>
              <a:ext cx="333872" cy="1292032"/>
              <a:chOff x="4628403" y="3927686"/>
              <a:chExt cx="408771" cy="1581878"/>
            </a:xfrm>
          </p:grpSpPr>
          <p:pic>
            <p:nvPicPr>
              <p:cNvPr id="547" name="Picture 546"/>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48" name="Picture 547"/>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49" name="Picture 548"/>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50" name="Picture 549"/>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4478"/>
                <a:ext cx="408771" cy="365086"/>
              </a:xfrm>
              <a:prstGeom prst="rect">
                <a:avLst/>
              </a:prstGeom>
              <a:noFill/>
              <a:ln>
                <a:noFill/>
              </a:ln>
            </p:spPr>
          </p:pic>
        </p:grpSp>
        <p:grpSp>
          <p:nvGrpSpPr>
            <p:cNvPr id="540" name="Group 539"/>
            <p:cNvGrpSpPr/>
            <p:nvPr/>
          </p:nvGrpSpPr>
          <p:grpSpPr>
            <a:xfrm>
              <a:off x="8110867" y="4469521"/>
              <a:ext cx="333872" cy="1292032"/>
              <a:chOff x="4628403" y="3927686"/>
              <a:chExt cx="408771" cy="1581878"/>
            </a:xfrm>
          </p:grpSpPr>
          <p:pic>
            <p:nvPicPr>
              <p:cNvPr id="543" name="Picture 542"/>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44" name="Picture 543"/>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45" name="Picture 544"/>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46" name="Picture 545"/>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4478"/>
                <a:ext cx="408771" cy="365086"/>
              </a:xfrm>
              <a:prstGeom prst="rect">
                <a:avLst/>
              </a:prstGeom>
              <a:noFill/>
              <a:ln>
                <a:noFill/>
              </a:ln>
            </p:spPr>
          </p:pic>
        </p:grpSp>
        <p:sp>
          <p:nvSpPr>
            <p:cNvPr id="541" name="Rectangle 540"/>
            <p:cNvSpPr/>
            <p:nvPr/>
          </p:nvSpPr>
          <p:spPr bwMode="auto">
            <a:xfrm>
              <a:off x="5772472" y="4163020"/>
              <a:ext cx="2153366"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TRANSFORM AND LOAD</a:t>
              </a:r>
            </a:p>
          </p:txBody>
        </p:sp>
        <p:sp>
          <p:nvSpPr>
            <p:cNvPr id="542" name="TextBox 541"/>
            <p:cNvSpPr txBox="1"/>
            <p:nvPr/>
          </p:nvSpPr>
          <p:spPr>
            <a:xfrm>
              <a:off x="5614817" y="5983907"/>
              <a:ext cx="1806713" cy="420073"/>
            </a:xfrm>
            <a:prstGeom prst="rect">
              <a:avLst/>
            </a:prstGeom>
            <a:noFill/>
          </p:spPr>
          <p:txBody>
            <a:bodyPr wrap="square" lIns="179259" tIns="143407" rIns="179259" bIns="143407" rtlCol="0">
              <a:spAutoFit/>
            </a:bodyPr>
            <a:lstStyle/>
            <a:p>
              <a:pPr defTabSz="913505" fontAlgn="base">
                <a:lnSpc>
                  <a:spcPct val="90000"/>
                </a:lnSpc>
                <a:spcBef>
                  <a:spcPct val="0"/>
                </a:spcBef>
                <a:spcAft>
                  <a:spcPts val="588"/>
                </a:spcAft>
                <a:defRPr/>
              </a:pPr>
              <a:endParaRPr lang="en-US" sz="882" kern="0" dirty="0">
                <a:gradFill>
                  <a:gsLst>
                    <a:gs pos="0">
                      <a:srgbClr val="FFFFFF"/>
                    </a:gs>
                    <a:gs pos="74000">
                      <a:srgbClr val="FFFFFF"/>
                    </a:gs>
                  </a:gsLst>
                  <a:lin ang="5400000" scaled="1"/>
                </a:gradFill>
                <a:ea typeface="MS PGothic" charset="0"/>
              </a:endParaRPr>
            </a:p>
          </p:txBody>
        </p:sp>
      </p:grpSp>
      <p:sp>
        <p:nvSpPr>
          <p:cNvPr id="561" name="Rectangle 560"/>
          <p:cNvSpPr/>
          <p:nvPr/>
        </p:nvSpPr>
        <p:spPr bwMode="auto">
          <a:xfrm>
            <a:off x="5456803" y="1192113"/>
            <a:ext cx="3898295" cy="5428937"/>
          </a:xfrm>
          <a:prstGeom prst="rect">
            <a:avLst/>
          </a:prstGeom>
          <a:solidFill>
            <a:schemeClr val="tx2">
              <a:lumMod val="60000"/>
              <a:lumOff val="40000"/>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562" name="TextBox 561"/>
          <p:cNvSpPr txBox="1"/>
          <p:nvPr/>
        </p:nvSpPr>
        <p:spPr>
          <a:xfrm rot="16200000">
            <a:off x="-2105731" y="3671769"/>
            <a:ext cx="4810115" cy="330983"/>
          </a:xfrm>
          <a:prstGeom prst="rect">
            <a:avLst/>
          </a:prstGeom>
          <a:solidFill>
            <a:srgbClr val="0072C6">
              <a:alpha val="10000"/>
            </a:srgbClr>
          </a:solidFill>
        </p:spPr>
        <p:txBody>
          <a:bodyPr wrap="square" lIns="179285" tIns="143428" rIns="179285" bIns="143428" rtlCol="0" anchor="ctr" anchorCtr="0">
            <a:noAutofit/>
          </a:bodyPr>
          <a:lstStyle/>
          <a:p>
            <a:pPr algn="ctr" defTabSz="913505" fontAlgn="base">
              <a:lnSpc>
                <a:spcPct val="90000"/>
              </a:lnSpc>
              <a:spcBef>
                <a:spcPct val="0"/>
              </a:spcBef>
              <a:spcAft>
                <a:spcPts val="588"/>
              </a:spcAft>
              <a:defRPr/>
            </a:pPr>
            <a:r>
              <a:rPr lang="en-US" sz="1176" kern="0" dirty="0">
                <a:gradFill>
                  <a:gsLst>
                    <a:gs pos="76106">
                      <a:srgbClr val="505050"/>
                    </a:gs>
                    <a:gs pos="30000">
                      <a:srgbClr val="505050"/>
                    </a:gs>
                  </a:gsLst>
                  <a:lin ang="5400000" scaled="0"/>
                </a:gradFill>
                <a:ea typeface="MS PGothic" charset="0"/>
              </a:rPr>
              <a:t>(On-premise and in the cloud)</a:t>
            </a:r>
          </a:p>
        </p:txBody>
      </p:sp>
    </p:spTree>
    <p:custDataLst>
      <p:tags r:id="rId1"/>
    </p:custDataLst>
    <p:extLst>
      <p:ext uri="{BB962C8B-B14F-4D97-AF65-F5344CB8AC3E}">
        <p14:creationId xmlns:p14="http://schemas.microsoft.com/office/powerpoint/2010/main" val="611213610"/>
      </p:ext>
    </p:extLst>
  </p:cSld>
  <p:clrMapOvr>
    <a:masterClrMapping/>
  </p:clrMapOvr>
  <mc:AlternateContent xmlns:mc="http://schemas.openxmlformats.org/markup-compatibility/2006" xmlns:p14="http://schemas.microsoft.com/office/powerpoint/2010/main">
    <mc:Choice Requires="p14">
      <p:transition spd="med" p14:dur="700" advTm="114302">
        <p:fade/>
      </p:transition>
    </mc:Choice>
    <mc:Fallback xmlns="">
      <p:transition spd="med" advTm="1143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750"/>
                                        <p:tgtEl>
                                          <p:spTgt spid="491"/>
                                        </p:tgtEl>
                                      </p:cBhvr>
                                    </p:animEffect>
                                  </p:childTnLst>
                                </p:cTn>
                              </p:par>
                              <p:par>
                                <p:cTn id="8" presetID="10" presetClass="entr" presetSubtype="0" fill="hold" nodeType="withEffect">
                                  <p:stCondLst>
                                    <p:cond delay="500"/>
                                  </p:stCondLst>
                                  <p:childTnLst>
                                    <p:set>
                                      <p:cBhvr>
                                        <p:cTn id="9" dur="1" fill="hold">
                                          <p:stCondLst>
                                            <p:cond delay="0"/>
                                          </p:stCondLst>
                                        </p:cTn>
                                        <p:tgtEl>
                                          <p:spTgt spid="412"/>
                                        </p:tgtEl>
                                        <p:attrNameLst>
                                          <p:attrName>style.visibility</p:attrName>
                                        </p:attrNameLst>
                                      </p:cBhvr>
                                      <p:to>
                                        <p:strVal val="visible"/>
                                      </p:to>
                                    </p:set>
                                    <p:animEffect transition="in" filter="fade">
                                      <p:cBhvr>
                                        <p:cTn id="10" dur="750"/>
                                        <p:tgtEl>
                                          <p:spTgt spid="412"/>
                                        </p:tgtEl>
                                      </p:cBhvr>
                                    </p:animEffect>
                                  </p:childTnLst>
                                </p:cTn>
                              </p:par>
                              <p:par>
                                <p:cTn id="11" presetID="63" presetClass="path" presetSubtype="0" decel="100000" fill="hold" nodeType="withEffect">
                                  <p:stCondLst>
                                    <p:cond delay="500"/>
                                  </p:stCondLst>
                                  <p:childTnLst>
                                    <p:animMotion origin="layout" path="M 4.75619E-6 2.46482E-6 L 0.02221 2.46482E-6 " pathEditMode="relative" rAng="0" ptsTypes="AA">
                                      <p:cBhvr>
                                        <p:cTn id="12" dur="750" spd="-100000" fill="hold"/>
                                        <p:tgtEl>
                                          <p:spTgt spid="412"/>
                                        </p:tgtEl>
                                        <p:attrNameLst>
                                          <p:attrName>ppt_x</p:attrName>
                                          <p:attrName>ppt_y</p:attrName>
                                        </p:attrNameLst>
                                      </p:cBhvr>
                                      <p:rCtr x="1111" y="0"/>
                                    </p:animMotion>
                                  </p:childTnLst>
                                </p:cTn>
                              </p:par>
                              <p:par>
                                <p:cTn id="13" presetID="10" presetClass="entr" presetSubtype="0" fill="hold" nodeType="withEffect">
                                  <p:stCondLst>
                                    <p:cond delay="600"/>
                                  </p:stCondLst>
                                  <p:childTnLst>
                                    <p:set>
                                      <p:cBhvr>
                                        <p:cTn id="14" dur="1" fill="hold">
                                          <p:stCondLst>
                                            <p:cond delay="0"/>
                                          </p:stCondLst>
                                        </p:cTn>
                                        <p:tgtEl>
                                          <p:spTgt spid="471"/>
                                        </p:tgtEl>
                                        <p:attrNameLst>
                                          <p:attrName>style.visibility</p:attrName>
                                        </p:attrNameLst>
                                      </p:cBhvr>
                                      <p:to>
                                        <p:strVal val="visible"/>
                                      </p:to>
                                    </p:set>
                                    <p:animEffect transition="in" filter="fade">
                                      <p:cBhvr>
                                        <p:cTn id="15" dur="750"/>
                                        <p:tgtEl>
                                          <p:spTgt spid="471"/>
                                        </p:tgtEl>
                                      </p:cBhvr>
                                    </p:animEffect>
                                  </p:childTnLst>
                                </p:cTn>
                              </p:par>
                              <p:par>
                                <p:cTn id="16" presetID="63" presetClass="path" presetSubtype="0" decel="100000" fill="hold" nodeType="withEffect">
                                  <p:stCondLst>
                                    <p:cond delay="600"/>
                                  </p:stCondLst>
                                  <p:childTnLst>
                                    <p:animMotion origin="layout" path="M 4.75619E-6 2.46482E-6 L 0.02221 2.46482E-6 " pathEditMode="relative" rAng="0" ptsTypes="AA">
                                      <p:cBhvr>
                                        <p:cTn id="17" dur="750" spd="-100000" fill="hold"/>
                                        <p:tgtEl>
                                          <p:spTgt spid="471"/>
                                        </p:tgtEl>
                                        <p:attrNameLst>
                                          <p:attrName>ppt_x</p:attrName>
                                          <p:attrName>ppt_y</p:attrName>
                                        </p:attrNameLst>
                                      </p:cBhvr>
                                      <p:rCtr x="1111" y="0"/>
                                    </p:animMotion>
                                  </p:childTnLst>
                                </p:cTn>
                              </p:par>
                              <p:par>
                                <p:cTn id="18" presetID="10" presetClass="entr" presetSubtype="0" fill="hold" nodeType="withEffect">
                                  <p:stCondLst>
                                    <p:cond delay="700"/>
                                  </p:stCondLst>
                                  <p:childTnLst>
                                    <p:set>
                                      <p:cBhvr>
                                        <p:cTn id="19" dur="1" fill="hold">
                                          <p:stCondLst>
                                            <p:cond delay="0"/>
                                          </p:stCondLst>
                                        </p:cTn>
                                        <p:tgtEl>
                                          <p:spTgt spid="462"/>
                                        </p:tgtEl>
                                        <p:attrNameLst>
                                          <p:attrName>style.visibility</p:attrName>
                                        </p:attrNameLst>
                                      </p:cBhvr>
                                      <p:to>
                                        <p:strVal val="visible"/>
                                      </p:to>
                                    </p:set>
                                    <p:animEffect transition="in" filter="fade">
                                      <p:cBhvr>
                                        <p:cTn id="20" dur="750"/>
                                        <p:tgtEl>
                                          <p:spTgt spid="462"/>
                                        </p:tgtEl>
                                      </p:cBhvr>
                                    </p:animEffect>
                                  </p:childTnLst>
                                </p:cTn>
                              </p:par>
                              <p:par>
                                <p:cTn id="21" presetID="63" presetClass="path" presetSubtype="0" decel="100000" fill="hold" nodeType="withEffect">
                                  <p:stCondLst>
                                    <p:cond delay="700"/>
                                  </p:stCondLst>
                                  <p:childTnLst>
                                    <p:animMotion origin="layout" path="M 4.75619E-6 2.46482E-6 L 0.02221 2.46482E-6 " pathEditMode="relative" rAng="0" ptsTypes="AA">
                                      <p:cBhvr>
                                        <p:cTn id="22" dur="750" spd="-100000" fill="hold"/>
                                        <p:tgtEl>
                                          <p:spTgt spid="462"/>
                                        </p:tgtEl>
                                        <p:attrNameLst>
                                          <p:attrName>ppt_x</p:attrName>
                                          <p:attrName>ppt_y</p:attrName>
                                        </p:attrNameLst>
                                      </p:cBhvr>
                                      <p:rCtr x="1111" y="0"/>
                                    </p:animMotion>
                                  </p:childTnLst>
                                </p:cTn>
                              </p:par>
                              <p:par>
                                <p:cTn id="23" presetID="10" presetClass="entr" presetSubtype="0" fill="hold" nodeType="withEffect">
                                  <p:stCondLst>
                                    <p:cond delay="800"/>
                                  </p:stCondLst>
                                  <p:childTnLst>
                                    <p:set>
                                      <p:cBhvr>
                                        <p:cTn id="24" dur="1" fill="hold">
                                          <p:stCondLst>
                                            <p:cond delay="0"/>
                                          </p:stCondLst>
                                        </p:cTn>
                                        <p:tgtEl>
                                          <p:spTgt spid="477"/>
                                        </p:tgtEl>
                                        <p:attrNameLst>
                                          <p:attrName>style.visibility</p:attrName>
                                        </p:attrNameLst>
                                      </p:cBhvr>
                                      <p:to>
                                        <p:strVal val="visible"/>
                                      </p:to>
                                    </p:set>
                                    <p:animEffect transition="in" filter="fade">
                                      <p:cBhvr>
                                        <p:cTn id="25" dur="750"/>
                                        <p:tgtEl>
                                          <p:spTgt spid="477"/>
                                        </p:tgtEl>
                                      </p:cBhvr>
                                    </p:animEffect>
                                  </p:childTnLst>
                                </p:cTn>
                              </p:par>
                              <p:par>
                                <p:cTn id="26" presetID="63" presetClass="path" presetSubtype="0" decel="100000" fill="hold" nodeType="withEffect">
                                  <p:stCondLst>
                                    <p:cond delay="800"/>
                                  </p:stCondLst>
                                  <p:childTnLst>
                                    <p:animMotion origin="layout" path="M 4.75619E-6 2.46482E-6 L 0.02221 2.46482E-6 " pathEditMode="relative" rAng="0" ptsTypes="AA">
                                      <p:cBhvr>
                                        <p:cTn id="27" dur="750" spd="-100000" fill="hold"/>
                                        <p:tgtEl>
                                          <p:spTgt spid="477"/>
                                        </p:tgtEl>
                                        <p:attrNameLst>
                                          <p:attrName>ppt_x</p:attrName>
                                          <p:attrName>ppt_y</p:attrName>
                                        </p:attrNameLst>
                                      </p:cBhvr>
                                      <p:rCtr x="1111" y="0"/>
                                    </p:animMotion>
                                  </p:childTnLst>
                                </p:cTn>
                              </p:par>
                              <p:par>
                                <p:cTn id="28" presetID="10" presetClass="entr" presetSubtype="0" fill="hold" nodeType="withEffect">
                                  <p:stCondLst>
                                    <p:cond delay="900"/>
                                  </p:stCondLst>
                                  <p:childTnLst>
                                    <p:set>
                                      <p:cBhvr>
                                        <p:cTn id="29" dur="1" fill="hold">
                                          <p:stCondLst>
                                            <p:cond delay="0"/>
                                          </p:stCondLst>
                                        </p:cTn>
                                        <p:tgtEl>
                                          <p:spTgt spid="492"/>
                                        </p:tgtEl>
                                        <p:attrNameLst>
                                          <p:attrName>style.visibility</p:attrName>
                                        </p:attrNameLst>
                                      </p:cBhvr>
                                      <p:to>
                                        <p:strVal val="visible"/>
                                      </p:to>
                                    </p:set>
                                    <p:animEffect transition="in" filter="fade">
                                      <p:cBhvr>
                                        <p:cTn id="30" dur="750"/>
                                        <p:tgtEl>
                                          <p:spTgt spid="492"/>
                                        </p:tgtEl>
                                      </p:cBhvr>
                                    </p:animEffect>
                                  </p:childTnLst>
                                </p:cTn>
                              </p:par>
                              <p:par>
                                <p:cTn id="31" presetID="63" presetClass="path" presetSubtype="0" decel="100000" fill="hold" nodeType="withEffect">
                                  <p:stCondLst>
                                    <p:cond delay="900"/>
                                  </p:stCondLst>
                                  <p:childTnLst>
                                    <p:animMotion origin="layout" path="M -1.39903E-6 3.00499E-6 L 0.02221 3.00499E-6 " pathEditMode="relative" rAng="0" ptsTypes="AA">
                                      <p:cBhvr>
                                        <p:cTn id="32" dur="750" spd="-100000" fill="hold"/>
                                        <p:tgtEl>
                                          <p:spTgt spid="492"/>
                                        </p:tgtEl>
                                        <p:attrNameLst>
                                          <p:attrName>ppt_x</p:attrName>
                                          <p:attrName>ppt_y</p:attrName>
                                        </p:attrNameLst>
                                      </p:cBhvr>
                                      <p:rCtr x="1111" y="0"/>
                                    </p:animMotion>
                                  </p:childTnLst>
                                </p:cTn>
                              </p:par>
                              <p:par>
                                <p:cTn id="33" presetID="10" presetClass="entr" presetSubtype="0" fill="hold" nodeType="withEffect">
                                  <p:stCondLst>
                                    <p:cond delay="900"/>
                                  </p:stCondLst>
                                  <p:childTnLst>
                                    <p:set>
                                      <p:cBhvr>
                                        <p:cTn id="34" dur="1" fill="hold">
                                          <p:stCondLst>
                                            <p:cond delay="0"/>
                                          </p:stCondLst>
                                        </p:cTn>
                                        <p:tgtEl>
                                          <p:spTgt spid="451"/>
                                        </p:tgtEl>
                                        <p:attrNameLst>
                                          <p:attrName>style.visibility</p:attrName>
                                        </p:attrNameLst>
                                      </p:cBhvr>
                                      <p:to>
                                        <p:strVal val="visible"/>
                                      </p:to>
                                    </p:set>
                                    <p:animEffect transition="in" filter="fade">
                                      <p:cBhvr>
                                        <p:cTn id="35" dur="1000"/>
                                        <p:tgtEl>
                                          <p:spTgt spid="45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0"/>
                                        </p:tgtEl>
                                        <p:attrNameLst>
                                          <p:attrName>style.visibility</p:attrName>
                                        </p:attrNameLst>
                                      </p:cBhvr>
                                      <p:to>
                                        <p:strVal val="visible"/>
                                      </p:to>
                                    </p:set>
                                    <p:animEffect transition="in" filter="fade">
                                      <p:cBhvr>
                                        <p:cTn id="40" dur="750"/>
                                        <p:tgtEl>
                                          <p:spTgt spid="470"/>
                                        </p:tgtEl>
                                      </p:cBhvr>
                                    </p:animEffect>
                                  </p:childTnLst>
                                </p:cTn>
                              </p:par>
                              <p:par>
                                <p:cTn id="41" presetID="10" presetClass="entr" presetSubtype="0" fill="hold" nodeType="withEffect">
                                  <p:stCondLst>
                                    <p:cond delay="500"/>
                                  </p:stCondLst>
                                  <p:childTnLst>
                                    <p:set>
                                      <p:cBhvr>
                                        <p:cTn id="42" dur="1" fill="hold">
                                          <p:stCondLst>
                                            <p:cond delay="0"/>
                                          </p:stCondLst>
                                        </p:cTn>
                                        <p:tgtEl>
                                          <p:spTgt spid="424"/>
                                        </p:tgtEl>
                                        <p:attrNameLst>
                                          <p:attrName>style.visibility</p:attrName>
                                        </p:attrNameLst>
                                      </p:cBhvr>
                                      <p:to>
                                        <p:strVal val="visible"/>
                                      </p:to>
                                    </p:set>
                                    <p:animEffect transition="in" filter="fade">
                                      <p:cBhvr>
                                        <p:cTn id="43" dur="750"/>
                                        <p:tgtEl>
                                          <p:spTgt spid="424"/>
                                        </p:tgtEl>
                                      </p:cBhvr>
                                    </p:animEffect>
                                  </p:childTnLst>
                                </p:cTn>
                              </p:par>
                              <p:par>
                                <p:cTn id="44" presetID="63" presetClass="path" presetSubtype="0" decel="100000" fill="hold" nodeType="withEffect">
                                  <p:stCondLst>
                                    <p:cond delay="500"/>
                                  </p:stCondLst>
                                  <p:childTnLst>
                                    <p:animMotion origin="layout" path="M 4.75619E-6 2.46482E-6 L 0.02221 2.46482E-6 " pathEditMode="relative" rAng="0" ptsTypes="AA">
                                      <p:cBhvr>
                                        <p:cTn id="45" dur="750" spd="-100000" fill="hold"/>
                                        <p:tgtEl>
                                          <p:spTgt spid="424"/>
                                        </p:tgtEl>
                                        <p:attrNameLst>
                                          <p:attrName>ppt_x</p:attrName>
                                          <p:attrName>ppt_y</p:attrName>
                                        </p:attrNameLst>
                                      </p:cBhvr>
                                      <p:rCtr x="1111" y="0"/>
                                    </p:animMotion>
                                  </p:childTnLst>
                                </p:cTn>
                              </p:par>
                              <p:par>
                                <p:cTn id="46" presetID="10" presetClass="entr" presetSubtype="0" fill="hold" nodeType="withEffect">
                                  <p:stCondLst>
                                    <p:cond delay="600"/>
                                  </p:stCondLst>
                                  <p:childTnLst>
                                    <p:set>
                                      <p:cBhvr>
                                        <p:cTn id="47" dur="1" fill="hold">
                                          <p:stCondLst>
                                            <p:cond delay="0"/>
                                          </p:stCondLst>
                                        </p:cTn>
                                        <p:tgtEl>
                                          <p:spTgt spid="482"/>
                                        </p:tgtEl>
                                        <p:attrNameLst>
                                          <p:attrName>style.visibility</p:attrName>
                                        </p:attrNameLst>
                                      </p:cBhvr>
                                      <p:to>
                                        <p:strVal val="visible"/>
                                      </p:to>
                                    </p:set>
                                    <p:animEffect transition="in" filter="fade">
                                      <p:cBhvr>
                                        <p:cTn id="48" dur="750"/>
                                        <p:tgtEl>
                                          <p:spTgt spid="482"/>
                                        </p:tgtEl>
                                      </p:cBhvr>
                                    </p:animEffect>
                                  </p:childTnLst>
                                </p:cTn>
                              </p:par>
                              <p:par>
                                <p:cTn id="49" presetID="63" presetClass="path" presetSubtype="0" decel="100000" fill="hold" nodeType="withEffect">
                                  <p:stCondLst>
                                    <p:cond delay="600"/>
                                  </p:stCondLst>
                                  <p:childTnLst>
                                    <p:animMotion origin="layout" path="M 4.75619E-6 2.46482E-6 L 0.02221 2.46482E-6 " pathEditMode="relative" rAng="0" ptsTypes="AA">
                                      <p:cBhvr>
                                        <p:cTn id="50" dur="750" spd="-100000" fill="hold"/>
                                        <p:tgtEl>
                                          <p:spTgt spid="482"/>
                                        </p:tgtEl>
                                        <p:attrNameLst>
                                          <p:attrName>ppt_x</p:attrName>
                                          <p:attrName>ppt_y</p:attrName>
                                        </p:attrNameLst>
                                      </p:cBhvr>
                                      <p:rCtr x="1111" y="0"/>
                                    </p:animMotion>
                                  </p:childTnLst>
                                </p:cTn>
                              </p:par>
                              <p:par>
                                <p:cTn id="51" presetID="10" presetClass="entr" presetSubtype="0" fill="hold" nodeType="withEffect">
                                  <p:stCondLst>
                                    <p:cond delay="700"/>
                                  </p:stCondLst>
                                  <p:childTnLst>
                                    <p:set>
                                      <p:cBhvr>
                                        <p:cTn id="52" dur="1" fill="hold">
                                          <p:stCondLst>
                                            <p:cond delay="0"/>
                                          </p:stCondLst>
                                        </p:cTn>
                                        <p:tgtEl>
                                          <p:spTgt spid="517"/>
                                        </p:tgtEl>
                                        <p:attrNameLst>
                                          <p:attrName>style.visibility</p:attrName>
                                        </p:attrNameLst>
                                      </p:cBhvr>
                                      <p:to>
                                        <p:strVal val="visible"/>
                                      </p:to>
                                    </p:set>
                                    <p:animEffect transition="in" filter="fade">
                                      <p:cBhvr>
                                        <p:cTn id="53" dur="750"/>
                                        <p:tgtEl>
                                          <p:spTgt spid="517"/>
                                        </p:tgtEl>
                                      </p:cBhvr>
                                    </p:animEffect>
                                  </p:childTnLst>
                                </p:cTn>
                              </p:par>
                              <p:par>
                                <p:cTn id="54" presetID="63" presetClass="path" presetSubtype="0" decel="100000" fill="hold" nodeType="withEffect">
                                  <p:stCondLst>
                                    <p:cond delay="700"/>
                                  </p:stCondLst>
                                  <p:childTnLst>
                                    <p:animMotion origin="layout" path="M 4.75619E-6 2.46482E-6 L 0.02221 2.46482E-6 " pathEditMode="relative" rAng="0" ptsTypes="AA">
                                      <p:cBhvr>
                                        <p:cTn id="55" dur="750" spd="-100000" fill="hold"/>
                                        <p:tgtEl>
                                          <p:spTgt spid="517"/>
                                        </p:tgtEl>
                                        <p:attrNameLst>
                                          <p:attrName>ppt_x</p:attrName>
                                          <p:attrName>ppt_y</p:attrName>
                                        </p:attrNameLst>
                                      </p:cBhvr>
                                      <p:rCtr x="1111" y="0"/>
                                    </p:animMotion>
                                  </p:childTnLst>
                                </p:cTn>
                              </p:par>
                              <p:par>
                                <p:cTn id="56" presetID="10" presetClass="entr" presetSubtype="0" fill="hold" grpId="0" nodeType="withEffect">
                                  <p:stCondLst>
                                    <p:cond delay="700"/>
                                  </p:stCondLst>
                                  <p:childTnLst>
                                    <p:set>
                                      <p:cBhvr>
                                        <p:cTn id="57" dur="1" fill="hold">
                                          <p:stCondLst>
                                            <p:cond delay="0"/>
                                          </p:stCondLst>
                                        </p:cTn>
                                        <p:tgtEl>
                                          <p:spTgt spid="516"/>
                                        </p:tgtEl>
                                        <p:attrNameLst>
                                          <p:attrName>style.visibility</p:attrName>
                                        </p:attrNameLst>
                                      </p:cBhvr>
                                      <p:to>
                                        <p:strVal val="visible"/>
                                      </p:to>
                                    </p:set>
                                    <p:animEffect transition="in" filter="fade">
                                      <p:cBhvr>
                                        <p:cTn id="58" dur="750"/>
                                        <p:tgtEl>
                                          <p:spTgt spid="516"/>
                                        </p:tgtEl>
                                      </p:cBhvr>
                                    </p:animEffect>
                                  </p:childTnLst>
                                </p:cTn>
                              </p:par>
                              <p:par>
                                <p:cTn id="59" presetID="63" presetClass="path" presetSubtype="0" decel="100000" fill="hold" grpId="1" nodeType="withEffect">
                                  <p:stCondLst>
                                    <p:cond delay="700"/>
                                  </p:stCondLst>
                                  <p:childTnLst>
                                    <p:animMotion origin="layout" path="M 4.75619E-6 2.46482E-6 L 0.02221 2.46482E-6 " pathEditMode="relative" rAng="0" ptsTypes="AA">
                                      <p:cBhvr>
                                        <p:cTn id="60" dur="750" spd="-100000" fill="hold"/>
                                        <p:tgtEl>
                                          <p:spTgt spid="516"/>
                                        </p:tgtEl>
                                        <p:attrNameLst>
                                          <p:attrName>ppt_x</p:attrName>
                                          <p:attrName>ppt_y</p:attrName>
                                        </p:attrNameLst>
                                      </p:cBhvr>
                                      <p:rCtr x="1111" y="0"/>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61"/>
                                        </p:tgtEl>
                                        <p:attrNameLst>
                                          <p:attrName>style.visibility</p:attrName>
                                        </p:attrNameLst>
                                      </p:cBhvr>
                                      <p:to>
                                        <p:strVal val="visible"/>
                                      </p:to>
                                    </p:set>
                                    <p:animEffect transition="in" filter="fade">
                                      <p:cBhvr>
                                        <p:cTn id="65" dur="75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p:bldP spid="491" grpId="0" animBg="1"/>
      <p:bldP spid="516" grpId="0" animBg="1"/>
      <p:bldP spid="516" grpId="1" animBg="1"/>
      <p:bldP spid="5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0513"/>
            <a:ext cx="11542713" cy="900112"/>
          </a:xfrm>
        </p:spPr>
        <p:txBody>
          <a:bodyPr/>
          <a:lstStyle/>
          <a:p>
            <a:r>
              <a:rPr lang="en-US" dirty="0"/>
              <a:t>Lambda Architecture – Detailed View</a:t>
            </a:r>
          </a:p>
        </p:txBody>
      </p:sp>
      <p:sp>
        <p:nvSpPr>
          <p:cNvPr id="5" name="Can 4"/>
          <p:cNvSpPr/>
          <p:nvPr/>
        </p:nvSpPr>
        <p:spPr>
          <a:xfrm rot="16200000">
            <a:off x="1472989" y="2593992"/>
            <a:ext cx="602901" cy="1045028"/>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ight Arrow 5"/>
          <p:cNvSpPr/>
          <p:nvPr/>
        </p:nvSpPr>
        <p:spPr>
          <a:xfrm>
            <a:off x="108777" y="2879114"/>
            <a:ext cx="1024932" cy="47478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02043" y="3495832"/>
            <a:ext cx="8370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a:t>
            </a:r>
          </a:p>
        </p:txBody>
      </p:sp>
      <p:sp>
        <p:nvSpPr>
          <p:cNvPr id="8" name="TextBox 7"/>
          <p:cNvSpPr txBox="1"/>
          <p:nvPr/>
        </p:nvSpPr>
        <p:spPr>
          <a:xfrm>
            <a:off x="1213194" y="3557323"/>
            <a:ext cx="122674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Buffered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Ingestion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(message bus)</a:t>
            </a:r>
          </a:p>
        </p:txBody>
      </p:sp>
      <p:cxnSp>
        <p:nvCxnSpPr>
          <p:cNvPr id="10" name="Straight Connector 9"/>
          <p:cNvCxnSpPr/>
          <p:nvPr/>
        </p:nvCxnSpPr>
        <p:spPr>
          <a:xfrm>
            <a:off x="2404530" y="3116506"/>
            <a:ext cx="2390884" cy="49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10782" y="1217236"/>
            <a:ext cx="0" cy="1901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97956" y="1217236"/>
            <a:ext cx="2912826" cy="20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97956" y="1194631"/>
            <a:ext cx="2" cy="160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32518" y="231753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4132518" y="241205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Processing Logic</a:t>
            </a:r>
          </a:p>
        </p:txBody>
      </p:sp>
      <p:sp>
        <p:nvSpPr>
          <p:cNvPr id="16" name="Rectangle 15"/>
          <p:cNvSpPr/>
          <p:nvPr/>
        </p:nvSpPr>
        <p:spPr>
          <a:xfrm>
            <a:off x="4132518" y="153376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4132518" y="1611782"/>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Decoration</a:t>
            </a:r>
          </a:p>
        </p:txBody>
      </p:sp>
      <p:cxnSp>
        <p:nvCxnSpPr>
          <p:cNvPr id="18" name="Straight Connector 17"/>
          <p:cNvCxnSpPr/>
          <p:nvPr/>
        </p:nvCxnSpPr>
        <p:spPr>
          <a:xfrm>
            <a:off x="4810782" y="3118886"/>
            <a:ext cx="0" cy="163537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3620007"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ube 20"/>
          <p:cNvSpPr/>
          <p:nvPr/>
        </p:nvSpPr>
        <p:spPr>
          <a:xfrm>
            <a:off x="4021940"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Cube 21"/>
          <p:cNvSpPr/>
          <p:nvPr/>
        </p:nvSpPr>
        <p:spPr>
          <a:xfrm>
            <a:off x="4433921"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Cube 22"/>
          <p:cNvSpPr/>
          <p:nvPr/>
        </p:nvSpPr>
        <p:spPr>
          <a:xfrm>
            <a:off x="4835855"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Cube 23"/>
          <p:cNvSpPr/>
          <p:nvPr/>
        </p:nvSpPr>
        <p:spPr>
          <a:xfrm>
            <a:off x="5237788"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Cube 24"/>
          <p:cNvSpPr/>
          <p:nvPr/>
        </p:nvSpPr>
        <p:spPr>
          <a:xfrm>
            <a:off x="5649769"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4132518" y="3623365"/>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4132518" y="370738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Spooling/Archiving</a:t>
            </a:r>
          </a:p>
        </p:txBody>
      </p:sp>
      <p:sp>
        <p:nvSpPr>
          <p:cNvPr id="28" name="Arc 27"/>
          <p:cNvSpPr/>
          <p:nvPr/>
        </p:nvSpPr>
        <p:spPr>
          <a:xfrm rot="16200000">
            <a:off x="3009499" y="5035473"/>
            <a:ext cx="826729" cy="1797931"/>
          </a:xfrm>
          <a:prstGeom prst="arc">
            <a:avLst>
              <a:gd name="adj1" fmla="val 16836907"/>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230373" y="5503780"/>
            <a:ext cx="136928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Movement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 Sync</a:t>
            </a:r>
          </a:p>
        </p:txBody>
      </p:sp>
      <p:cxnSp>
        <p:nvCxnSpPr>
          <p:cNvPr id="30" name="Straight Arrow Connector 29"/>
          <p:cNvCxnSpPr/>
          <p:nvPr/>
        </p:nvCxnSpPr>
        <p:spPr>
          <a:xfrm flipV="1">
            <a:off x="4810781" y="3079874"/>
            <a:ext cx="3243110" cy="3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a:off x="8183573" y="2204636"/>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8467097" y="3307441"/>
            <a:ext cx="570092"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4" name="TextBox 33"/>
          <p:cNvSpPr txBox="1"/>
          <p:nvPr/>
        </p:nvSpPr>
        <p:spPr>
          <a:xfrm>
            <a:off x="8292643" y="5102255"/>
            <a:ext cx="9391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Analytical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6" name="TextBox 35"/>
          <p:cNvSpPr txBox="1"/>
          <p:nvPr/>
        </p:nvSpPr>
        <p:spPr>
          <a:xfrm>
            <a:off x="10490489" y="5915337"/>
            <a:ext cx="1441998"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Consumption</a:t>
            </a:r>
          </a:p>
        </p:txBody>
      </p:sp>
      <p:grpSp>
        <p:nvGrpSpPr>
          <p:cNvPr id="39" name="Group 38"/>
          <p:cNvGrpSpPr/>
          <p:nvPr/>
        </p:nvGrpSpPr>
        <p:grpSpPr>
          <a:xfrm>
            <a:off x="6129631" y="3454082"/>
            <a:ext cx="1924260" cy="2399384"/>
            <a:chOff x="6273302" y="3381039"/>
            <a:chExt cx="1924260" cy="2399384"/>
          </a:xfrm>
          <a:noFill/>
        </p:grpSpPr>
        <p:sp>
          <p:nvSpPr>
            <p:cNvPr id="40" name="Oval 39"/>
            <p:cNvSpPr/>
            <p:nvPr/>
          </p:nvSpPr>
          <p:spPr>
            <a:xfrm>
              <a:off x="6273302" y="3618771"/>
              <a:ext cx="1924260" cy="192426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ight Arrow 40"/>
            <p:cNvSpPr/>
            <p:nvPr/>
          </p:nvSpPr>
          <p:spPr>
            <a:xfrm>
              <a:off x="6965189" y="33810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ight Arrow 41"/>
            <p:cNvSpPr/>
            <p:nvPr/>
          </p:nvSpPr>
          <p:spPr>
            <a:xfrm flipH="1">
              <a:off x="6965189" y="53056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6696725" y="4477164"/>
            <a:ext cx="8109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Curation</a:t>
            </a:r>
          </a:p>
        </p:txBody>
      </p:sp>
      <p:sp>
        <p:nvSpPr>
          <p:cNvPr id="44" name="Can 43"/>
          <p:cNvSpPr/>
          <p:nvPr/>
        </p:nvSpPr>
        <p:spPr>
          <a:xfrm>
            <a:off x="8183573" y="3999450"/>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Cube 44"/>
          <p:cNvSpPr/>
          <p:nvPr/>
        </p:nvSpPr>
        <p:spPr>
          <a:xfrm>
            <a:off x="3620007"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Cube 45"/>
          <p:cNvSpPr/>
          <p:nvPr/>
        </p:nvSpPr>
        <p:spPr>
          <a:xfrm>
            <a:off x="4021940"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Cube 46"/>
          <p:cNvSpPr/>
          <p:nvPr/>
        </p:nvSpPr>
        <p:spPr>
          <a:xfrm>
            <a:off x="4433921"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Cube 47"/>
          <p:cNvSpPr/>
          <p:nvPr/>
        </p:nvSpPr>
        <p:spPr>
          <a:xfrm>
            <a:off x="4835855"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Cube 48"/>
          <p:cNvSpPr/>
          <p:nvPr/>
        </p:nvSpPr>
        <p:spPr>
          <a:xfrm>
            <a:off x="5237788"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Cube 49"/>
          <p:cNvSpPr/>
          <p:nvPr/>
        </p:nvSpPr>
        <p:spPr>
          <a:xfrm>
            <a:off x="5649769"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Cube 50"/>
          <p:cNvSpPr/>
          <p:nvPr/>
        </p:nvSpPr>
        <p:spPr>
          <a:xfrm>
            <a:off x="3620007"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Cube 51"/>
          <p:cNvSpPr/>
          <p:nvPr/>
        </p:nvSpPr>
        <p:spPr>
          <a:xfrm>
            <a:off x="4021940"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Cube 52"/>
          <p:cNvSpPr/>
          <p:nvPr/>
        </p:nvSpPr>
        <p:spPr>
          <a:xfrm>
            <a:off x="4433921"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Cube 53"/>
          <p:cNvSpPr/>
          <p:nvPr/>
        </p:nvSpPr>
        <p:spPr>
          <a:xfrm>
            <a:off x="4835855"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Cube 54"/>
          <p:cNvSpPr/>
          <p:nvPr/>
        </p:nvSpPr>
        <p:spPr>
          <a:xfrm>
            <a:off x="5237788"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Cube 55"/>
          <p:cNvSpPr/>
          <p:nvPr/>
        </p:nvSpPr>
        <p:spPr>
          <a:xfrm>
            <a:off x="5649769"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ounded Rectangle 56"/>
          <p:cNvSpPr/>
          <p:nvPr/>
        </p:nvSpPr>
        <p:spPr bwMode="auto">
          <a:xfrm>
            <a:off x="993095" y="2269265"/>
            <a:ext cx="1675273" cy="2538327"/>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ounded Rectangle 57"/>
          <p:cNvSpPr/>
          <p:nvPr/>
        </p:nvSpPr>
        <p:spPr bwMode="auto">
          <a:xfrm>
            <a:off x="3518379" y="1314972"/>
            <a:ext cx="2634563" cy="1639828"/>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58"/>
          <p:cNvSpPr/>
          <p:nvPr/>
        </p:nvSpPr>
        <p:spPr bwMode="auto">
          <a:xfrm>
            <a:off x="7885825" y="1942889"/>
            <a:ext cx="1726295" cy="1948709"/>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Rounded Rectangle 59"/>
          <p:cNvSpPr/>
          <p:nvPr/>
        </p:nvSpPr>
        <p:spPr bwMode="auto">
          <a:xfrm>
            <a:off x="3438257" y="3451486"/>
            <a:ext cx="2808719" cy="2828021"/>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ounded Rectangle 60"/>
          <p:cNvSpPr/>
          <p:nvPr/>
        </p:nvSpPr>
        <p:spPr bwMode="auto">
          <a:xfrm>
            <a:off x="5973775" y="3386209"/>
            <a:ext cx="2222865" cy="2567699"/>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Rounded Rectangle 61"/>
          <p:cNvSpPr/>
          <p:nvPr/>
        </p:nvSpPr>
        <p:spPr bwMode="auto">
          <a:xfrm>
            <a:off x="10280462" y="1962760"/>
            <a:ext cx="1840290" cy="4661802"/>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3" name="Picture 62"/>
          <p:cNvPicPr>
            <a:picLocks noChangeAspect="1"/>
          </p:cNvPicPr>
          <p:nvPr/>
        </p:nvPicPr>
        <p:blipFill>
          <a:blip r:embed="rId3" cstate="hqprint">
            <a:grayscl/>
            <a:extLst>
              <a:ext uri="{28A0092B-C50C-407E-A947-70E740481C1C}">
                <a14:useLocalDpi xmlns:a14="http://schemas.microsoft.com/office/drawing/2010/main"/>
              </a:ext>
            </a:extLst>
          </a:blip>
          <a:stretch>
            <a:fillRect/>
          </a:stretch>
        </p:blipFill>
        <p:spPr>
          <a:xfrm>
            <a:off x="10686558" y="2116439"/>
            <a:ext cx="1061602" cy="725700"/>
          </a:xfrm>
          <a:prstGeom prst="rect">
            <a:avLst/>
          </a:prstGeom>
        </p:spPr>
      </p:pic>
      <p:pic>
        <p:nvPicPr>
          <p:cNvPr id="64" name="Picture 63"/>
          <p:cNvPicPr>
            <a:picLocks noChangeAspect="1"/>
          </p:cNvPicPr>
          <p:nvPr/>
        </p:nvPicPr>
        <p:blipFill>
          <a:blip r:embed="rId4" cstate="hqprint">
            <a:grayscl/>
            <a:extLst>
              <a:ext uri="{28A0092B-C50C-407E-A947-70E740481C1C}">
                <a14:useLocalDpi xmlns:a14="http://schemas.microsoft.com/office/drawing/2010/main"/>
              </a:ext>
            </a:extLst>
          </a:blip>
          <a:stretch>
            <a:fillRect/>
          </a:stretch>
        </p:blipFill>
        <p:spPr>
          <a:xfrm>
            <a:off x="10808596" y="4569974"/>
            <a:ext cx="853782" cy="1035922"/>
          </a:xfrm>
          <a:prstGeom prst="rect">
            <a:avLst/>
          </a:prstGeom>
        </p:spPr>
      </p:pic>
      <p:pic>
        <p:nvPicPr>
          <p:cNvPr id="65" name="Picture 64"/>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86558" y="3394024"/>
            <a:ext cx="1049855" cy="679952"/>
          </a:xfrm>
          <a:prstGeom prst="rect">
            <a:avLst/>
          </a:prstGeom>
        </p:spPr>
      </p:pic>
      <p:sp>
        <p:nvSpPr>
          <p:cNvPr id="66" name="TextBox 65"/>
          <p:cNvSpPr txBox="1"/>
          <p:nvPr/>
        </p:nvSpPr>
        <p:spPr>
          <a:xfrm>
            <a:off x="10573673" y="2855846"/>
            <a:ext cx="125386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Dashboards/Reports</a:t>
            </a:r>
          </a:p>
        </p:txBody>
      </p:sp>
      <p:sp>
        <p:nvSpPr>
          <p:cNvPr id="67" name="TextBox 66"/>
          <p:cNvSpPr txBox="1"/>
          <p:nvPr/>
        </p:nvSpPr>
        <p:spPr>
          <a:xfrm>
            <a:off x="10831090" y="4030013"/>
            <a:ext cx="7793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Exploration</a:t>
            </a:r>
          </a:p>
        </p:txBody>
      </p:sp>
      <p:sp>
        <p:nvSpPr>
          <p:cNvPr id="68" name="TextBox 67"/>
          <p:cNvSpPr txBox="1"/>
          <p:nvPr/>
        </p:nvSpPr>
        <p:spPr>
          <a:xfrm>
            <a:off x="10862628" y="5569555"/>
            <a:ext cx="74571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Interactive</a:t>
            </a:r>
          </a:p>
        </p:txBody>
      </p:sp>
    </p:spTree>
    <p:extLst>
      <p:ext uri="{BB962C8B-B14F-4D97-AF65-F5344CB8AC3E}">
        <p14:creationId xmlns:p14="http://schemas.microsoft.com/office/powerpoint/2010/main" val="1610737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7"/>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58"/>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9"/>
                                        </p:tgtEl>
                                        <p:attrNameLst>
                                          <p:attrName>style.visibility</p:attrName>
                                        </p:attrNameLst>
                                      </p:cBhvr>
                                      <p:to>
                                        <p:strVal val="hidden"/>
                                      </p:to>
                                    </p:set>
                                  </p:childTnLst>
                                </p:cTn>
                              </p:par>
                            </p:childTnLst>
                          </p:cTn>
                        </p:par>
                        <p:par>
                          <p:cTn id="28" fill="hold">
                            <p:stCondLst>
                              <p:cond delay="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60"/>
                                        </p:tgtEl>
                                        <p:attrNameLst>
                                          <p:attrName>style.visibility</p:attrName>
                                        </p:attrNameLst>
                                      </p:cBhvr>
                                      <p:to>
                                        <p:strVal val="hidden"/>
                                      </p:to>
                                    </p:set>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61"/>
                                        </p:tgtEl>
                                        <p:attrNameLst>
                                          <p:attrName>style.visibility</p:attrName>
                                        </p:attrNameLst>
                                      </p:cBhvr>
                                      <p:to>
                                        <p:strVal val="hidden"/>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0513"/>
            <a:ext cx="11542713" cy="900112"/>
          </a:xfrm>
        </p:spPr>
        <p:txBody>
          <a:bodyPr/>
          <a:lstStyle/>
          <a:p>
            <a:r>
              <a:rPr lang="en-US" dirty="0"/>
              <a:t>Lambda Architecture – Detailed View</a:t>
            </a:r>
          </a:p>
        </p:txBody>
      </p:sp>
      <p:sp>
        <p:nvSpPr>
          <p:cNvPr id="5" name="Can 4"/>
          <p:cNvSpPr/>
          <p:nvPr/>
        </p:nvSpPr>
        <p:spPr>
          <a:xfrm rot="16200000">
            <a:off x="1472989" y="2593992"/>
            <a:ext cx="602901" cy="1045028"/>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ight Arrow 5"/>
          <p:cNvSpPr/>
          <p:nvPr/>
        </p:nvSpPr>
        <p:spPr>
          <a:xfrm>
            <a:off x="108777" y="2879114"/>
            <a:ext cx="1024932" cy="47478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02043" y="3495832"/>
            <a:ext cx="8370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a:t>
            </a:r>
          </a:p>
        </p:txBody>
      </p:sp>
      <p:sp>
        <p:nvSpPr>
          <p:cNvPr id="8" name="TextBox 7"/>
          <p:cNvSpPr txBox="1"/>
          <p:nvPr/>
        </p:nvSpPr>
        <p:spPr>
          <a:xfrm>
            <a:off x="1213194" y="3557323"/>
            <a:ext cx="122674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Buffered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Ingestion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(message bus)</a:t>
            </a:r>
          </a:p>
        </p:txBody>
      </p:sp>
      <p:cxnSp>
        <p:nvCxnSpPr>
          <p:cNvPr id="10" name="Straight Connector 9"/>
          <p:cNvCxnSpPr/>
          <p:nvPr/>
        </p:nvCxnSpPr>
        <p:spPr>
          <a:xfrm>
            <a:off x="2404530" y="3116506"/>
            <a:ext cx="2390884" cy="49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10782" y="1217236"/>
            <a:ext cx="0" cy="1901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97956" y="1217236"/>
            <a:ext cx="2912826" cy="20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97956" y="1194631"/>
            <a:ext cx="2" cy="160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32518" y="231753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4132518" y="241205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Processing Logic</a:t>
            </a:r>
          </a:p>
        </p:txBody>
      </p:sp>
      <p:sp>
        <p:nvSpPr>
          <p:cNvPr id="16" name="Rectangle 15"/>
          <p:cNvSpPr/>
          <p:nvPr/>
        </p:nvSpPr>
        <p:spPr>
          <a:xfrm>
            <a:off x="4132518" y="153376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4132518" y="1611782"/>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Decoration</a:t>
            </a:r>
          </a:p>
        </p:txBody>
      </p:sp>
      <p:cxnSp>
        <p:nvCxnSpPr>
          <p:cNvPr id="18" name="Straight Connector 17"/>
          <p:cNvCxnSpPr/>
          <p:nvPr/>
        </p:nvCxnSpPr>
        <p:spPr>
          <a:xfrm>
            <a:off x="4810782" y="3118886"/>
            <a:ext cx="0" cy="163537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3620007"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ube 20"/>
          <p:cNvSpPr/>
          <p:nvPr/>
        </p:nvSpPr>
        <p:spPr>
          <a:xfrm>
            <a:off x="4021940"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Cube 21"/>
          <p:cNvSpPr/>
          <p:nvPr/>
        </p:nvSpPr>
        <p:spPr>
          <a:xfrm>
            <a:off x="4433921"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Cube 22"/>
          <p:cNvSpPr/>
          <p:nvPr/>
        </p:nvSpPr>
        <p:spPr>
          <a:xfrm>
            <a:off x="4835855"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Cube 23"/>
          <p:cNvSpPr/>
          <p:nvPr/>
        </p:nvSpPr>
        <p:spPr>
          <a:xfrm>
            <a:off x="5237788"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Cube 24"/>
          <p:cNvSpPr/>
          <p:nvPr/>
        </p:nvSpPr>
        <p:spPr>
          <a:xfrm>
            <a:off x="5649769"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4132518" y="3623365"/>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4132518" y="370738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Spooling/Archiving</a:t>
            </a:r>
          </a:p>
        </p:txBody>
      </p:sp>
      <p:cxnSp>
        <p:nvCxnSpPr>
          <p:cNvPr id="30" name="Straight Arrow Connector 29"/>
          <p:cNvCxnSpPr/>
          <p:nvPr/>
        </p:nvCxnSpPr>
        <p:spPr>
          <a:xfrm flipV="1">
            <a:off x="4810781" y="3079874"/>
            <a:ext cx="3243110" cy="3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a:off x="8183573" y="2204636"/>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8467097" y="3307441"/>
            <a:ext cx="570092"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4" name="TextBox 33"/>
          <p:cNvSpPr txBox="1"/>
          <p:nvPr/>
        </p:nvSpPr>
        <p:spPr>
          <a:xfrm>
            <a:off x="8292643" y="5102255"/>
            <a:ext cx="9391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Analytical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grpSp>
        <p:nvGrpSpPr>
          <p:cNvPr id="39" name="Group 38"/>
          <p:cNvGrpSpPr/>
          <p:nvPr/>
        </p:nvGrpSpPr>
        <p:grpSpPr>
          <a:xfrm>
            <a:off x="6129631" y="3454082"/>
            <a:ext cx="1924260" cy="2399384"/>
            <a:chOff x="6273302" y="3381039"/>
            <a:chExt cx="1924260" cy="2399384"/>
          </a:xfrm>
          <a:noFill/>
        </p:grpSpPr>
        <p:sp>
          <p:nvSpPr>
            <p:cNvPr id="40" name="Oval 39"/>
            <p:cNvSpPr/>
            <p:nvPr/>
          </p:nvSpPr>
          <p:spPr>
            <a:xfrm>
              <a:off x="6273302" y="3618771"/>
              <a:ext cx="1924260" cy="192426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ight Arrow 40"/>
            <p:cNvSpPr/>
            <p:nvPr/>
          </p:nvSpPr>
          <p:spPr>
            <a:xfrm>
              <a:off x="6965189" y="33810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ight Arrow 41"/>
            <p:cNvSpPr/>
            <p:nvPr/>
          </p:nvSpPr>
          <p:spPr>
            <a:xfrm flipH="1">
              <a:off x="6965189" y="53056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6696725" y="4477164"/>
            <a:ext cx="8109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Curation</a:t>
            </a:r>
          </a:p>
        </p:txBody>
      </p:sp>
      <p:sp>
        <p:nvSpPr>
          <p:cNvPr id="44" name="Can 43"/>
          <p:cNvSpPr/>
          <p:nvPr/>
        </p:nvSpPr>
        <p:spPr>
          <a:xfrm>
            <a:off x="8183573" y="3999450"/>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Cube 44"/>
          <p:cNvSpPr/>
          <p:nvPr/>
        </p:nvSpPr>
        <p:spPr>
          <a:xfrm>
            <a:off x="3620007"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Cube 45"/>
          <p:cNvSpPr/>
          <p:nvPr/>
        </p:nvSpPr>
        <p:spPr>
          <a:xfrm>
            <a:off x="4021940"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Cube 46"/>
          <p:cNvSpPr/>
          <p:nvPr/>
        </p:nvSpPr>
        <p:spPr>
          <a:xfrm>
            <a:off x="4433921"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Cube 47"/>
          <p:cNvSpPr/>
          <p:nvPr/>
        </p:nvSpPr>
        <p:spPr>
          <a:xfrm>
            <a:off x="4835855"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Cube 48"/>
          <p:cNvSpPr/>
          <p:nvPr/>
        </p:nvSpPr>
        <p:spPr>
          <a:xfrm>
            <a:off x="5237788"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Cube 49"/>
          <p:cNvSpPr/>
          <p:nvPr/>
        </p:nvSpPr>
        <p:spPr>
          <a:xfrm>
            <a:off x="5649769"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Cube 50"/>
          <p:cNvSpPr/>
          <p:nvPr/>
        </p:nvSpPr>
        <p:spPr>
          <a:xfrm>
            <a:off x="3620007"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Cube 51"/>
          <p:cNvSpPr/>
          <p:nvPr/>
        </p:nvSpPr>
        <p:spPr>
          <a:xfrm>
            <a:off x="4021940"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Cube 52"/>
          <p:cNvSpPr/>
          <p:nvPr/>
        </p:nvSpPr>
        <p:spPr>
          <a:xfrm>
            <a:off x="4433921"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Cube 53"/>
          <p:cNvSpPr/>
          <p:nvPr/>
        </p:nvSpPr>
        <p:spPr>
          <a:xfrm>
            <a:off x="4835855"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Cube 54"/>
          <p:cNvSpPr/>
          <p:nvPr/>
        </p:nvSpPr>
        <p:spPr>
          <a:xfrm>
            <a:off x="5237788"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Cube 55"/>
          <p:cNvSpPr/>
          <p:nvPr/>
        </p:nvSpPr>
        <p:spPr>
          <a:xfrm>
            <a:off x="5649769"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ounded Rectangle 56"/>
          <p:cNvSpPr/>
          <p:nvPr/>
        </p:nvSpPr>
        <p:spPr bwMode="auto">
          <a:xfrm>
            <a:off x="993095" y="1217236"/>
            <a:ext cx="2377146" cy="53444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58"/>
          <p:cNvSpPr/>
          <p:nvPr/>
        </p:nvSpPr>
        <p:spPr bwMode="auto">
          <a:xfrm>
            <a:off x="8038524" y="1190625"/>
            <a:ext cx="1453272" cy="5371043"/>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Rounded Rectangle 59"/>
          <p:cNvSpPr/>
          <p:nvPr/>
        </p:nvSpPr>
        <p:spPr bwMode="auto">
          <a:xfrm>
            <a:off x="3438257" y="1190626"/>
            <a:ext cx="4557051" cy="537104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3" name="Picture 62"/>
          <p:cNvPicPr>
            <a:picLocks noChangeAspect="1"/>
          </p:cNvPicPr>
          <p:nvPr/>
        </p:nvPicPr>
        <p:blipFill>
          <a:blip r:embed="rId3" cstate="hqprint">
            <a:grayscl/>
            <a:extLst>
              <a:ext uri="{28A0092B-C50C-407E-A947-70E740481C1C}">
                <a14:useLocalDpi xmlns:a14="http://schemas.microsoft.com/office/drawing/2010/main"/>
              </a:ext>
            </a:extLst>
          </a:blip>
          <a:stretch>
            <a:fillRect/>
          </a:stretch>
        </p:blipFill>
        <p:spPr>
          <a:xfrm>
            <a:off x="10686558" y="2116439"/>
            <a:ext cx="1061602" cy="725700"/>
          </a:xfrm>
          <a:prstGeom prst="rect">
            <a:avLst/>
          </a:prstGeom>
        </p:spPr>
      </p:pic>
      <p:pic>
        <p:nvPicPr>
          <p:cNvPr id="64" name="Picture 63"/>
          <p:cNvPicPr>
            <a:picLocks noChangeAspect="1"/>
          </p:cNvPicPr>
          <p:nvPr/>
        </p:nvPicPr>
        <p:blipFill>
          <a:blip r:embed="rId4" cstate="hqprint">
            <a:grayscl/>
            <a:extLst>
              <a:ext uri="{28A0092B-C50C-407E-A947-70E740481C1C}">
                <a14:useLocalDpi xmlns:a14="http://schemas.microsoft.com/office/drawing/2010/main"/>
              </a:ext>
            </a:extLst>
          </a:blip>
          <a:stretch>
            <a:fillRect/>
          </a:stretch>
        </p:blipFill>
        <p:spPr>
          <a:xfrm>
            <a:off x="10808596" y="4569974"/>
            <a:ext cx="853782" cy="1035922"/>
          </a:xfrm>
          <a:prstGeom prst="rect">
            <a:avLst/>
          </a:prstGeom>
        </p:spPr>
      </p:pic>
      <p:pic>
        <p:nvPicPr>
          <p:cNvPr id="65" name="Picture 64"/>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86558" y="3394024"/>
            <a:ext cx="1049855" cy="679952"/>
          </a:xfrm>
          <a:prstGeom prst="rect">
            <a:avLst/>
          </a:prstGeom>
        </p:spPr>
      </p:pic>
      <p:sp>
        <p:nvSpPr>
          <p:cNvPr id="66" name="TextBox 65"/>
          <p:cNvSpPr txBox="1"/>
          <p:nvPr/>
        </p:nvSpPr>
        <p:spPr>
          <a:xfrm>
            <a:off x="10573673" y="2855846"/>
            <a:ext cx="125386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Dashboards/Reports</a:t>
            </a:r>
          </a:p>
        </p:txBody>
      </p:sp>
      <p:sp>
        <p:nvSpPr>
          <p:cNvPr id="67" name="TextBox 66"/>
          <p:cNvSpPr txBox="1"/>
          <p:nvPr/>
        </p:nvSpPr>
        <p:spPr>
          <a:xfrm>
            <a:off x="10831090" y="4030013"/>
            <a:ext cx="7793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Exploration</a:t>
            </a:r>
          </a:p>
        </p:txBody>
      </p:sp>
      <p:sp>
        <p:nvSpPr>
          <p:cNvPr id="68" name="TextBox 67"/>
          <p:cNvSpPr txBox="1"/>
          <p:nvPr/>
        </p:nvSpPr>
        <p:spPr>
          <a:xfrm>
            <a:off x="10862628" y="5569555"/>
            <a:ext cx="74571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Interactive</a:t>
            </a:r>
          </a:p>
        </p:txBody>
      </p:sp>
      <p:sp>
        <p:nvSpPr>
          <p:cNvPr id="69" name="TextBox 68"/>
          <p:cNvSpPr txBox="1"/>
          <p:nvPr/>
        </p:nvSpPr>
        <p:spPr>
          <a:xfrm>
            <a:off x="8224270" y="6048313"/>
            <a:ext cx="1119409"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4">
                    <a:lumMod val="50000"/>
                  </a:schemeClr>
                </a:solidFill>
                <a:effectLst/>
                <a:uLnTx/>
                <a:uFillTx/>
              </a:rPr>
              <a:t>Staging</a:t>
            </a:r>
          </a:p>
        </p:txBody>
      </p:sp>
      <p:sp>
        <p:nvSpPr>
          <p:cNvPr id="70" name="TextBox 69"/>
          <p:cNvSpPr txBox="1"/>
          <p:nvPr/>
        </p:nvSpPr>
        <p:spPr>
          <a:xfrm>
            <a:off x="4701258" y="6048313"/>
            <a:ext cx="153542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70C0"/>
                </a:solidFill>
                <a:effectLst/>
                <a:uLnTx/>
                <a:uFillTx/>
              </a:rPr>
              <a:t>Processing</a:t>
            </a:r>
          </a:p>
        </p:txBody>
      </p:sp>
      <p:sp>
        <p:nvSpPr>
          <p:cNvPr id="71" name="TextBox 70"/>
          <p:cNvSpPr txBox="1"/>
          <p:nvPr/>
        </p:nvSpPr>
        <p:spPr>
          <a:xfrm>
            <a:off x="1526748" y="6048313"/>
            <a:ext cx="1362489" cy="461665"/>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50000"/>
                  </a:schemeClr>
                </a:solidFill>
                <a:effectLst/>
                <a:uLnTx/>
                <a:uFillTx/>
              </a:rPr>
              <a:t>Ingestion</a:t>
            </a:r>
          </a:p>
        </p:txBody>
      </p:sp>
      <p:sp>
        <p:nvSpPr>
          <p:cNvPr id="72" name="Arc 71"/>
          <p:cNvSpPr/>
          <p:nvPr/>
        </p:nvSpPr>
        <p:spPr>
          <a:xfrm rot="16200000">
            <a:off x="3009499" y="5035473"/>
            <a:ext cx="826729" cy="1797931"/>
          </a:xfrm>
          <a:prstGeom prst="arc">
            <a:avLst>
              <a:gd name="adj1" fmla="val 16836907"/>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TextBox 72"/>
          <p:cNvSpPr txBox="1"/>
          <p:nvPr/>
        </p:nvSpPr>
        <p:spPr>
          <a:xfrm>
            <a:off x="1230373" y="5503780"/>
            <a:ext cx="136928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Movement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 Sync</a:t>
            </a:r>
          </a:p>
        </p:txBody>
      </p:sp>
      <p:sp>
        <p:nvSpPr>
          <p:cNvPr id="62" name="Rounded Rectangle 61"/>
          <p:cNvSpPr/>
          <p:nvPr/>
        </p:nvSpPr>
        <p:spPr bwMode="auto">
          <a:xfrm>
            <a:off x="10280462" y="1190625"/>
            <a:ext cx="1840290" cy="543393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10407133" y="5915337"/>
            <a:ext cx="160871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Serving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Consumption</a:t>
            </a:r>
          </a:p>
        </p:txBody>
      </p:sp>
    </p:spTree>
    <p:extLst>
      <p:ext uri="{BB962C8B-B14F-4D97-AF65-F5344CB8AC3E}">
        <p14:creationId xmlns:p14="http://schemas.microsoft.com/office/powerpoint/2010/main" val="38626593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6.9|56.6"/>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IMING" val="|26.9|5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Build-DW-compress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50016_MGXFY17_Breakout_Template_Dark">
  <a:themeElements>
    <a:clrScheme name="Custom 1">
      <a:dk1>
        <a:srgbClr val="1E1E1E"/>
      </a:dk1>
      <a:lt1>
        <a:srgbClr val="FFFFFF"/>
      </a:lt1>
      <a:dk2>
        <a:srgbClr val="00188F"/>
      </a:dk2>
      <a:lt2>
        <a:srgbClr val="EAEAEA"/>
      </a:lt2>
      <a:accent1>
        <a:srgbClr val="0078D7"/>
      </a:accent1>
      <a:accent2>
        <a:srgbClr val="002050"/>
      </a:accent2>
      <a:accent3>
        <a:srgbClr val="737373"/>
      </a:accent3>
      <a:accent4>
        <a:srgbClr val="FFB900"/>
      </a:accent4>
      <a:accent5>
        <a:srgbClr val="BAD80A"/>
      </a:accent5>
      <a:accent6>
        <a:srgbClr val="D2D2D2"/>
      </a:accent6>
      <a:hlink>
        <a:srgbClr val="00BCF2"/>
      </a:hlink>
      <a:folHlink>
        <a:srgbClr val="00BCF2"/>
      </a:folHlink>
    </a:clrScheme>
    <a:fontScheme name="Custom 1">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Template.potx" id="{9B6A8E4F-8A0D-4056-B044-A225E33278B3}" vid="{7CB40A65-ED96-48A6-B261-EAEC6F82439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2865</TotalTime>
  <Words>2087</Words>
  <Application>Microsoft Office PowerPoint</Application>
  <PresentationFormat>Widescreen</PresentationFormat>
  <Paragraphs>484</Paragraphs>
  <Slides>46</Slides>
  <Notes>13</Notes>
  <HiddenSlides>1</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46</vt:i4>
      </vt:variant>
    </vt:vector>
  </HeadingPairs>
  <TitlesOfParts>
    <vt:vector size="65" baseType="lpstr">
      <vt:lpstr>MS PGothic</vt:lpstr>
      <vt:lpstr>Arial</vt:lpstr>
      <vt:lpstr>Calibri</vt:lpstr>
      <vt:lpstr>Calibri Light</vt:lpstr>
      <vt:lpstr>Consolas</vt:lpstr>
      <vt:lpstr>Segoe</vt:lpstr>
      <vt:lpstr>Segoe Light</vt:lpstr>
      <vt:lpstr>Segoe UI</vt:lpstr>
      <vt:lpstr>Segoe UI Light</vt:lpstr>
      <vt:lpstr>Segoe UI Semibold</vt:lpstr>
      <vt:lpstr>Segoe UI Semilight</vt:lpstr>
      <vt:lpstr>Segoe UI Symbol</vt:lpstr>
      <vt:lpstr>Wingdings</vt:lpstr>
      <vt:lpstr>Office Theme</vt:lpstr>
      <vt:lpstr>WHITE TEMPLATE</vt:lpstr>
      <vt:lpstr>Build-DW-compressed</vt:lpstr>
      <vt:lpstr>COLOR TEMPLATE</vt:lpstr>
      <vt:lpstr>5-50016_MGXFY17_Breakout_Template_Dark</vt:lpstr>
      <vt:lpstr>Visio</vt:lpstr>
      <vt:lpstr> Introduction to  Data Pipelines</vt:lpstr>
      <vt:lpstr>Why do we need Data Pipelines?</vt:lpstr>
      <vt:lpstr>Customers are looking to derive more and more value from data…</vt:lpstr>
      <vt:lpstr>Databases – Basics</vt:lpstr>
      <vt:lpstr>Data Pipelines &amp; Staging made easier</vt:lpstr>
      <vt:lpstr>Star Schema</vt:lpstr>
      <vt:lpstr>Evolving approaches to analytics</vt:lpstr>
      <vt:lpstr>Lambda Architecture – Detailed View</vt:lpstr>
      <vt:lpstr>Lambda Architecture – Detailed View</vt:lpstr>
      <vt:lpstr>PowerPoint Presentation</vt:lpstr>
      <vt:lpstr>PowerPoint Presentation</vt:lpstr>
      <vt:lpstr>PowerPoint Presentation</vt:lpstr>
      <vt:lpstr>PowerPoint Presentation</vt:lpstr>
      <vt:lpstr>Azure Ingestion Options</vt:lpstr>
      <vt:lpstr>PowerPoint Presentation</vt:lpstr>
      <vt:lpstr>PowerPoint Presentation</vt:lpstr>
      <vt:lpstr>Azure Stream Analytics End-to-End Architecture Overview</vt:lpstr>
      <vt:lpstr>PowerPoint Presentation</vt:lpstr>
      <vt:lpstr>PowerPoint Presentation</vt:lpstr>
      <vt:lpstr>Azure Data Lake</vt:lpstr>
      <vt:lpstr>PowerPoint Presentation</vt:lpstr>
      <vt:lpstr>PowerPoint Presentation</vt:lpstr>
      <vt:lpstr>PowerPoint Presentation</vt:lpstr>
      <vt:lpstr>PowerPoint Presentation</vt:lpstr>
      <vt:lpstr>PowerPoint Presentation</vt:lpstr>
      <vt:lpstr>PowerPoint Presentation</vt:lpstr>
      <vt:lpstr>Azure Data Lake and SQLDW</vt:lpstr>
      <vt:lpstr>Power BI &amp; Power BI Embedded</vt:lpstr>
      <vt:lpstr>PowerPoint Presentation</vt:lpstr>
      <vt:lpstr>Lambda Architecture – Bringing it all together</vt:lpstr>
      <vt:lpstr>Introduction to the Data Lab</vt:lpstr>
      <vt:lpstr>Background &amp; Scenario</vt:lpstr>
      <vt:lpstr>Data Lab –  Architecture</vt:lpstr>
      <vt:lpstr>Module 1 – Ingestion – Architecture</vt:lpstr>
      <vt:lpstr>Module 1 – Ingestion - Overview</vt:lpstr>
      <vt:lpstr>Module 1 – Ingestion - Overview</vt:lpstr>
      <vt:lpstr>Module 2 –  Architecture</vt:lpstr>
      <vt:lpstr>Module 2 – Processing &amp; Staging - Overview</vt:lpstr>
      <vt:lpstr>Module 2 – Processing &amp; Staging - Overview</vt:lpstr>
      <vt:lpstr>Module 2 – Processing &amp; Staging - Overview</vt:lpstr>
      <vt:lpstr>Module 3 – Security - Overview</vt:lpstr>
      <vt:lpstr>Module 4 – Consumption - Architecture</vt:lpstr>
      <vt:lpstr>Module 4 – Consumption - Overview</vt:lpstr>
      <vt:lpstr>Storage Options</vt:lpstr>
      <vt:lpstr>Compute Options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Azure Data Services for Modern Data Applications</dc:title>
  <dc:creator>Romit Girdhar</dc:creator>
  <cp:lastModifiedBy>Romit Girdhar</cp:lastModifiedBy>
  <cp:revision>41</cp:revision>
  <dcterms:created xsi:type="dcterms:W3CDTF">2016-10-25T05:31:57Z</dcterms:created>
  <dcterms:modified xsi:type="dcterms:W3CDTF">2016-11-08T00:07:15Z</dcterms:modified>
</cp:coreProperties>
</file>